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5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0EF34-0BFB-4860-B625-031778791640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0FD3-AD95-4679-A08A-59981E8580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  <a:p>
            <a:r>
              <a:rPr lang="de-DE" altLang="de-DE" smtClean="0"/>
              <a:t>----- Besprechungsnotizen (18.09.12 22:30) -----</a:t>
            </a:r>
          </a:p>
          <a:p>
            <a:r>
              <a:rPr lang="de-DE" altLang="de-DE" smtClean="0"/>
              <a:t>"Bremsweg" des Systems beachten!</a:t>
            </a:r>
          </a:p>
          <a:p>
            <a:endParaRPr lang="de-DE" altLang="de-DE" smtClean="0"/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80A70F5-B029-4EB4-B0C7-9286369736D1}" type="slidenum">
              <a:rPr lang="de-DE" altLang="de-DE" sz="120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de-DE" altLang="de-DE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  <a:p>
            <a:r>
              <a:rPr lang="de-DE" altLang="de-DE" smtClean="0"/>
              <a:t>----- Besprechungsnotizen (18.09.12 22:30) -----</a:t>
            </a:r>
          </a:p>
          <a:p>
            <a:r>
              <a:rPr lang="de-DE" altLang="de-DE" smtClean="0"/>
              <a:t>"Bremsweg" des Systems beachten!</a:t>
            </a:r>
          </a:p>
          <a:p>
            <a:endParaRPr lang="de-DE" altLang="de-DE" smtClean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315B090-A693-44C7-8FD0-6B7BA4EA3A47}" type="slidenum">
              <a:rPr lang="de-DE" altLang="de-DE" sz="120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de-DE" altLang="de-DE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6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95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8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626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60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5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4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2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3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817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6"/>
          <p:cNvSpPr>
            <a:spLocks noChangeArrowheads="1"/>
          </p:cNvSpPr>
          <p:nvPr/>
        </p:nvSpPr>
        <p:spPr bwMode="auto">
          <a:xfrm>
            <a:off x="0" y="980728"/>
            <a:ext cx="9144001" cy="355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Qualitätssicherung und Gutachterkommission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Medizinische Aus- Weiter-Fortbildung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Обеспечение качества медицинской помощи и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Комиссия по врачебным ошибкам.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Неприрывное медицинское образование</a:t>
            </a:r>
            <a:endParaRPr lang="de-DE" altLang="de-DE" sz="28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de-DE" sz="1800" b="1" dirty="0">
                <a:solidFill>
                  <a:srgbClr val="FF0000"/>
                </a:solidFill>
                <a:latin typeface="Arial" pitchFamily="34" charset="0"/>
              </a:rPr>
              <a:t>Изменение во  врачебной документаци</a:t>
            </a:r>
            <a:r>
              <a:rPr lang="ru-RU" altLang="de-DE" sz="1800" b="1" dirty="0">
                <a:solidFill>
                  <a:srgbClr val="3333CC"/>
                </a:solidFill>
                <a:latin typeface="Arial" pitchFamily="34" charset="0"/>
              </a:rPr>
              <a:t>и</a:t>
            </a:r>
            <a:endParaRPr lang="de-DE" altLang="de-DE" sz="1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4098" name="Text Box 27"/>
          <p:cNvSpPr txBox="1">
            <a:spLocks noChangeArrowheads="1"/>
          </p:cNvSpPr>
          <p:nvPr/>
        </p:nvSpPr>
        <p:spPr bwMode="auto">
          <a:xfrm>
            <a:off x="735224" y="4653136"/>
            <a:ext cx="77771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altLang="de-DE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altLang="de-DE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 FEHLER LIEGT NICHT IN DEN DINGEN, SONDERN IN UNS SELBST (Seneca)</a:t>
            </a:r>
            <a:endParaRPr lang="ru-RU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Ошибка лежит не в вещах, а в нас самих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de-DE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(Сенека)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099" name="Textfeld 1"/>
          <p:cNvSpPr txBox="1">
            <a:spLocks noChangeArrowheads="1"/>
          </p:cNvSpPr>
          <p:nvPr/>
        </p:nvSpPr>
        <p:spPr bwMode="auto">
          <a:xfrm>
            <a:off x="791367" y="260648"/>
            <a:ext cx="756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Dr. med. Robert D. Schäfer, GFA i. R. der ÄKNO </a:t>
            </a:r>
          </a:p>
        </p:txBody>
      </p:sp>
    </p:spTree>
    <p:extLst>
      <p:ext uri="{BB962C8B-B14F-4D97-AF65-F5344CB8AC3E}">
        <p14:creationId xmlns:p14="http://schemas.microsoft.com/office/powerpoint/2010/main" val="17154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6913562" cy="1076325"/>
          </a:xfrm>
        </p:spPr>
        <p:txBody>
          <a:bodyPr/>
          <a:lstStyle/>
          <a:p>
            <a:r>
              <a:rPr lang="ru-RU" altLang="de-DE" sz="3600" b="1" u="sng" smtClean="0">
                <a:solidFill>
                  <a:schemeClr val="accent2"/>
                </a:solidFill>
                <a:latin typeface="Arial" pitchFamily="34" charset="0"/>
              </a:rPr>
              <a:t>Критика ситуации</a:t>
            </a:r>
            <a:r>
              <a:rPr lang="de-DE" altLang="de-DE" sz="3600" b="1" u="sng" smtClean="0">
                <a:solidFill>
                  <a:schemeClr val="accent2"/>
                </a:solidFill>
              </a:rPr>
              <a:t/>
            </a:r>
            <a:br>
              <a:rPr lang="de-DE" altLang="de-DE" sz="3600" b="1" u="sng" smtClean="0">
                <a:solidFill>
                  <a:schemeClr val="accent2"/>
                </a:solidFill>
              </a:rPr>
            </a:br>
            <a:r>
              <a:rPr lang="de-DE" altLang="de-DE" sz="3200" b="1" u="sng" smtClean="0">
                <a:latin typeface="Arial" pitchFamily="34" charset="0"/>
              </a:rPr>
              <a:t>Kritik der Situation</a:t>
            </a:r>
            <a:br>
              <a:rPr lang="de-DE" altLang="de-DE" sz="3200" b="1" u="sng" smtClean="0">
                <a:latin typeface="Arial" pitchFamily="34" charset="0"/>
              </a:rPr>
            </a:br>
            <a:endParaRPr lang="de-DE" altLang="de-DE" sz="3200" b="1" u="sng" smtClean="0">
              <a:solidFill>
                <a:schemeClr val="accent2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284538"/>
            <a:ext cx="8274050" cy="79057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>
              <a:lnSpc>
                <a:spcPct val="90000"/>
              </a:lnSpc>
            </a:pPr>
            <a:r>
              <a:rPr lang="de-DE" altLang="de-DE" sz="2800" b="1" dirty="0" smtClean="0">
                <a:latin typeface="Arial" pitchFamily="34" charset="0"/>
              </a:rPr>
              <a:t>Begünstigung der Defensivmedizin</a:t>
            </a:r>
          </a:p>
          <a:p>
            <a:pPr lvl="2">
              <a:lnSpc>
                <a:spcPct val="90000"/>
              </a:lnSpc>
            </a:pPr>
            <a:r>
              <a:rPr lang="ru-RU" altLang="de-DE" b="1" dirty="0" smtClean="0">
                <a:solidFill>
                  <a:schemeClr val="accent2"/>
                </a:solidFill>
                <a:latin typeface="Arial" pitchFamily="34" charset="0"/>
              </a:rPr>
              <a:t>Медицина предосторожности?</a:t>
            </a:r>
            <a:endParaRPr lang="de-DE" altLang="de-DE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07950" y="4365625"/>
            <a:ext cx="8928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sz="2800" b="1" u="sng" dirty="0">
                <a:solidFill>
                  <a:srgbClr val="000000"/>
                </a:solidFill>
                <a:latin typeface="Arial" pitchFamily="34" charset="0"/>
              </a:rPr>
              <a:t>Indikation</a:t>
            </a:r>
            <a:r>
              <a:rPr lang="de-DE" altLang="de-DE" sz="2800" b="1" dirty="0">
                <a:solidFill>
                  <a:srgbClr val="000000"/>
                </a:solidFill>
                <a:latin typeface="Arial" pitchFamily="34" charset="0"/>
              </a:rPr>
              <a:t>, Kriterium ärztlichen Handelns</a:t>
            </a:r>
            <a:r>
              <a:rPr lang="ru-RU" altLang="de-DE" sz="2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Показания, критерии врачевания</a:t>
            </a:r>
            <a:endParaRPr lang="de-DE" altLang="de-DE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50825" y="1484313"/>
            <a:ext cx="864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2800" b="1">
                <a:solidFill>
                  <a:srgbClr val="000000"/>
                </a:solidFill>
                <a:latin typeface="Arial" pitchFamily="34" charset="0"/>
              </a:rPr>
              <a:t>Bürokratisierung der Patienten-Arzt Beziehung</a:t>
            </a:r>
            <a:endParaRPr lang="ru-RU" altLang="de-DE" sz="2800" b="1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sz="2800" b="1">
                <a:solidFill>
                  <a:srgbClr val="3333CC"/>
                </a:solidFill>
                <a:latin typeface="Arial" pitchFamily="34" charset="0"/>
              </a:rPr>
              <a:t>Бюрократизация  отношений врача и пациента</a:t>
            </a:r>
            <a:endParaRPr lang="de-DE" altLang="de-DE" sz="2800" b="1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2" grpId="0"/>
      <p:bldP spid="184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66800"/>
          </a:xfrm>
        </p:spPr>
        <p:txBody>
          <a:bodyPr/>
          <a:lstStyle/>
          <a:p>
            <a:r>
              <a:rPr lang="ru-RU" altLang="de-DE" sz="3200" b="1" u="sng" smtClean="0">
                <a:latin typeface="Arial" pitchFamily="34" charset="0"/>
              </a:rPr>
              <a:t/>
            </a:r>
            <a:br>
              <a:rPr lang="ru-RU" altLang="de-DE" sz="3200" b="1" u="sng" smtClean="0">
                <a:latin typeface="Arial" pitchFamily="34" charset="0"/>
              </a:rPr>
            </a:br>
            <a:r>
              <a:rPr lang="ru-RU" altLang="de-DE" sz="2800" b="1" u="sng" smtClean="0">
                <a:solidFill>
                  <a:schemeClr val="accent2"/>
                </a:solidFill>
                <a:latin typeface="Arial" pitchFamily="34" charset="0"/>
              </a:rPr>
              <a:t>Радикальное изменение системы медобеспечения</a:t>
            </a:r>
            <a:r>
              <a:rPr lang="de-DE" altLang="de-DE" sz="2800" b="1" u="sng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br>
              <a:rPr lang="de-DE" altLang="de-DE" sz="2800" b="1" u="sng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de-DE" altLang="de-DE" sz="3200" b="1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altLang="de-DE" sz="2800" b="1" u="sng" smtClean="0">
                <a:latin typeface="Arial" pitchFamily="34" charset="0"/>
              </a:rPr>
              <a:t>mbruch der Versorgungssysteme</a:t>
            </a:r>
            <a:r>
              <a:rPr lang="ru-RU" altLang="de-DE" sz="3200" b="1" u="sng" smtClean="0">
                <a:latin typeface="Arial" pitchFamily="34" charset="0"/>
              </a:rPr>
              <a:t/>
            </a:r>
            <a:br>
              <a:rPr lang="ru-RU" altLang="de-DE" sz="3200" b="1" u="sng" smtClean="0">
                <a:latin typeface="Arial" pitchFamily="34" charset="0"/>
              </a:rPr>
            </a:br>
            <a:endParaRPr lang="de-DE" altLang="de-DE" sz="3200" b="1" u="sng" smtClean="0">
              <a:solidFill>
                <a:schemeClr val="accent2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484313"/>
            <a:ext cx="8810625" cy="1193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b="1" dirty="0" smtClean="0">
                <a:latin typeface="Arial" pitchFamily="34" charset="0"/>
              </a:rPr>
              <a:t>Verantwortungsbereitschaft,</a:t>
            </a:r>
            <a:r>
              <a:rPr lang="de-DE" altLang="de-DE" sz="2400" b="1" dirty="0" smtClean="0">
                <a:solidFill>
                  <a:srgbClr val="000000"/>
                </a:solidFill>
                <a:latin typeface="Arial" pitchFamily="34" charset="0"/>
              </a:rPr>
              <a:t> Ärzte, Industrie, Staat?</a:t>
            </a:r>
            <a:endParaRPr lang="ru-RU" altLang="de-DE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altLang="de-DE" sz="2400" b="1" dirty="0" smtClean="0">
                <a:solidFill>
                  <a:schemeClr val="accent2"/>
                </a:solidFill>
                <a:latin typeface="Arial" pitchFamily="34" charset="0"/>
              </a:rPr>
              <a:t>Желание взять на себя ответственность государства, врачей, индустрии</a:t>
            </a:r>
            <a:endParaRPr lang="de-DE" altLang="de-DE" sz="2000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50825" y="4005263"/>
            <a:ext cx="8064500" cy="107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2800" b="1" dirty="0">
                <a:solidFill>
                  <a:srgbClr val="000000"/>
                </a:solidFill>
                <a:latin typeface="Arial" pitchFamily="34" charset="0"/>
              </a:rPr>
              <a:t>Schematismus „</a:t>
            </a:r>
            <a:r>
              <a:rPr lang="de-DE" altLang="de-DE" sz="2800" b="1" dirty="0" err="1">
                <a:solidFill>
                  <a:srgbClr val="000000"/>
                </a:solidFill>
                <a:latin typeface="Arial" pitchFamily="34" charset="0"/>
              </a:rPr>
              <a:t>Algorithmusmedizin</a:t>
            </a:r>
            <a:r>
              <a:rPr lang="ja-JP" altLang="de-DE" sz="2800" b="1" dirty="0">
                <a:solidFill>
                  <a:srgbClr val="000000"/>
                </a:solidFill>
                <a:latin typeface="Arial" pitchFamily="34" charset="0"/>
              </a:rPr>
              <a:t>“</a:t>
            </a:r>
            <a:endParaRPr lang="ru-RU" altLang="ja-JP" sz="28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Схематизм медицины «алгоритмов»</a:t>
            </a:r>
            <a:endParaRPr lang="de-DE" altLang="de-DE" sz="4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0825" y="5229225"/>
            <a:ext cx="8424863" cy="1439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2800" b="1" dirty="0">
                <a:solidFill>
                  <a:srgbClr val="000000"/>
                </a:solidFill>
                <a:latin typeface="Arial" pitchFamily="34" charset="0"/>
              </a:rPr>
              <a:t>Erwartungen der aufgeklärten Patienten?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Надежды информированного пациента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50825" y="2781300"/>
            <a:ext cx="8496300" cy="107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ja-JP" sz="2800" b="1" dirty="0">
                <a:solidFill>
                  <a:srgbClr val="000000"/>
                </a:solidFill>
                <a:latin typeface="Arial" pitchFamily="34" charset="0"/>
              </a:rPr>
              <a:t>Leitlinien, Grundlage der Um-Programmierung</a:t>
            </a:r>
            <a:endParaRPr lang="ru-RU" altLang="ja-JP" sz="28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Руководство как основа для программирования</a:t>
            </a:r>
            <a:endParaRPr lang="de-DE" altLang="de-DE" sz="40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601" grpId="0" animBg="1"/>
      <p:bldP spid="2460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87450"/>
          </a:xfrm>
        </p:spPr>
        <p:txBody>
          <a:bodyPr/>
          <a:lstStyle/>
          <a:p>
            <a:r>
              <a:rPr lang="ru-RU" altLang="de-DE" sz="3200" b="1" u="sng" smtClean="0">
                <a:latin typeface="Arial" pitchFamily="34" charset="0"/>
              </a:rPr>
              <a:t> </a:t>
            </a:r>
            <a:r>
              <a:rPr lang="ru-RU" altLang="de-DE" sz="3200" b="1" u="sng" smtClean="0">
                <a:solidFill>
                  <a:schemeClr val="accent2"/>
                </a:solidFill>
                <a:latin typeface="Arial" pitchFamily="34" charset="0"/>
              </a:rPr>
              <a:t>Технология информации и </a:t>
            </a:r>
            <a:r>
              <a:rPr lang="ru-RU" altLang="de-DE" sz="3600" b="1" u="sng" smtClean="0">
                <a:solidFill>
                  <a:schemeClr val="accent2"/>
                </a:solidFill>
                <a:latin typeface="Arial" pitchFamily="34" charset="0"/>
              </a:rPr>
              <a:t>медицина</a:t>
            </a:r>
            <a:r>
              <a:rPr lang="de-DE" altLang="de-DE" sz="3600" b="1" u="sng" smtClean="0">
                <a:solidFill>
                  <a:schemeClr val="accent2"/>
                </a:solidFill>
              </a:rPr>
              <a:t/>
            </a:r>
            <a:br>
              <a:rPr lang="de-DE" altLang="de-DE" sz="3600" b="1" u="sng" smtClean="0">
                <a:solidFill>
                  <a:schemeClr val="accent2"/>
                </a:solidFill>
              </a:rPr>
            </a:br>
            <a:r>
              <a:rPr lang="de-DE" altLang="de-DE" sz="3200" b="1" u="sng" smtClean="0">
                <a:latin typeface="Arial" pitchFamily="34" charset="0"/>
              </a:rPr>
              <a:t>Informationstechnologie u. Medizin</a:t>
            </a:r>
            <a:endParaRPr lang="de-DE" altLang="de-DE" sz="3600" b="1" u="sng" smtClean="0">
              <a:solidFill>
                <a:schemeClr val="accent2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557338"/>
            <a:ext cx="7921625" cy="863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b="1" smtClean="0">
                <a:latin typeface="Arial" pitchFamily="34" charset="0"/>
              </a:rPr>
              <a:t>Stellenwert informationsverarbeitender Systeme</a:t>
            </a:r>
            <a:r>
              <a:rPr lang="ru-RU" altLang="de-DE" sz="2400" b="1" smtClean="0">
                <a:latin typeface="Arial" pitchFamily="34" charset="0"/>
              </a:rPr>
              <a:t> </a:t>
            </a:r>
            <a:r>
              <a:rPr lang="ru-RU" altLang="de-DE" sz="2400" b="1" smtClean="0">
                <a:solidFill>
                  <a:schemeClr val="accent2"/>
                </a:solidFill>
                <a:latin typeface="Arial" pitchFamily="34" charset="0"/>
              </a:rPr>
              <a:t>Значение системы информации</a:t>
            </a:r>
            <a:endParaRPr lang="de-DE" altLang="de-DE" sz="2400" b="1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00588" y="2564904"/>
            <a:ext cx="79216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Problematik der Haftung; System/Anwender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Проблема ответственности:система/применение</a:t>
            </a:r>
            <a:endParaRPr lang="de-DE" altLang="de-DE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971550" y="3644900"/>
            <a:ext cx="79216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Entscheidungshilfe oder Autonomie?</a:t>
            </a:r>
            <a:endParaRPr lang="ru-RU" altLang="de-DE" b="1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de-DE" b="1">
                <a:solidFill>
                  <a:srgbClr val="3333CC"/>
                </a:solidFill>
                <a:latin typeface="Arial" pitchFamily="34" charset="0"/>
              </a:rPr>
              <a:t>Помощь для прнятия решений или автономия?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00588" y="4653136"/>
            <a:ext cx="72532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Spezifische Probleme entwickelter Systeme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de-DE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Специфические проблемы развитых систем</a:t>
            </a:r>
            <a:endParaRPr lang="de-DE" altLang="de-DE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6" grpId="0" autoUpdateAnimBg="0"/>
      <p:bldP spid="9229" grpId="0" autoUpdateAnimBg="0"/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 altLang="de-DE" sz="3600" b="1" u="sng" smtClean="0">
                <a:latin typeface="Arial" pitchFamily="34" charset="0"/>
              </a:rPr>
              <a:t> </a:t>
            </a:r>
            <a:r>
              <a:rPr lang="ru-RU" altLang="de-DE" sz="3600" b="1" u="sng" smtClean="0">
                <a:solidFill>
                  <a:schemeClr val="accent2"/>
                </a:solidFill>
                <a:latin typeface="Arial" pitchFamily="34" charset="0"/>
              </a:rPr>
              <a:t>Медицина и нормы</a:t>
            </a:r>
            <a:r>
              <a:rPr lang="de-DE" altLang="de-DE" sz="3600" b="1" u="sng" smtClean="0">
                <a:solidFill>
                  <a:schemeClr val="accent2"/>
                </a:solidFill>
              </a:rPr>
              <a:t/>
            </a:r>
            <a:br>
              <a:rPr lang="de-DE" altLang="de-DE" sz="3600" b="1" u="sng" smtClean="0">
                <a:solidFill>
                  <a:schemeClr val="accent2"/>
                </a:solidFill>
              </a:rPr>
            </a:br>
            <a:r>
              <a:rPr lang="de-DE" altLang="de-DE" sz="3200" b="1" u="sng" smtClean="0">
                <a:latin typeface="Arial" pitchFamily="34" charset="0"/>
              </a:rPr>
              <a:t>Medizin, Normung, Leitlinien</a:t>
            </a:r>
            <a:endParaRPr lang="de-DE" altLang="de-DE" sz="3200" b="1" u="sng" smtClean="0">
              <a:solidFill>
                <a:schemeClr val="accent2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3357563"/>
            <a:ext cx="7704138" cy="11509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 smtClean="0">
                <a:latin typeface="Arial" pitchFamily="34" charset="0"/>
              </a:rPr>
              <a:t>Validierung der Algorithmen</a:t>
            </a:r>
            <a:r>
              <a:rPr lang="ru-RU" altLang="de-DE" sz="2800" b="1" dirty="0" smtClean="0">
                <a:latin typeface="Arial" pitchFamily="34" charset="0"/>
              </a:rPr>
              <a:t> </a:t>
            </a:r>
            <a:endParaRPr lang="de-DE" altLang="de-DE" sz="2800" b="1" dirty="0" smtClean="0">
              <a:latin typeface="Arial" pitchFamily="34" charset="0"/>
            </a:endParaRPr>
          </a:p>
          <a:p>
            <a:r>
              <a:rPr lang="ru-RU" altLang="de-DE" sz="2800" b="1" dirty="0" smtClean="0">
                <a:solidFill>
                  <a:schemeClr val="accent2"/>
                </a:solidFill>
                <a:latin typeface="Arial" pitchFamily="34" charset="0"/>
              </a:rPr>
              <a:t>Проверка алгоритмов</a:t>
            </a:r>
            <a:endParaRPr lang="de-DE" altLang="de-DE" sz="2800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971550" y="1341438"/>
            <a:ext cx="7921625" cy="1081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Probleme der Anwendung von Leitlinien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Аналог к применению руководств</a:t>
            </a:r>
            <a:endParaRPr lang="de-DE" alt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3" name="Rechteck 1"/>
          <p:cNvSpPr>
            <a:spLocks noChangeArrowheads="1"/>
          </p:cNvSpPr>
          <p:nvPr/>
        </p:nvSpPr>
        <p:spPr bwMode="auto">
          <a:xfrm>
            <a:off x="971550" y="4652963"/>
            <a:ext cx="727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Dauerhafte Pflege/Aktualisierung !!! </a:t>
            </a:r>
            <a:r>
              <a:rPr lang="de-DE" altLang="de-DE" dirty="0">
                <a:solidFill>
                  <a:srgbClr val="000000"/>
                </a:solidFill>
                <a:latin typeface="Arial" pitchFamily="34" charset="0"/>
              </a:rPr>
              <a:t>„Fortbildung“ Programmierung des Systems</a:t>
            </a:r>
            <a:endParaRPr lang="ru-RU" altLang="de-DE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Постоянное обновление системы, преобразование</a:t>
            </a:r>
            <a:r>
              <a:rPr lang="de-DE" altLang="de-DE" b="1" dirty="0">
                <a:solidFill>
                  <a:srgbClr val="3333CC"/>
                </a:solidFill>
                <a:latin typeface="Arial" pitchFamily="34" charset="0"/>
              </a:rPr>
              <a:t> !!!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971550" y="2276475"/>
            <a:ext cx="7921625" cy="107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Priorisierung der Entscheidung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Приоритеты принятия решений</a:t>
            </a:r>
            <a:endParaRPr lang="de-DE" alt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74" grpId="0" animBg="1"/>
      <p:bldP spid="1229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936625"/>
          </a:xfrm>
        </p:spPr>
        <p:txBody>
          <a:bodyPr/>
          <a:lstStyle/>
          <a:p>
            <a:r>
              <a:rPr lang="de-DE" altLang="de-DE" sz="3200" b="1" u="sng" smtClean="0">
                <a:latin typeface="Arial" pitchFamily="34" charset="0"/>
              </a:rPr>
              <a:t>(Zwischen)Bilanz</a:t>
            </a:r>
            <a:endParaRPr lang="de-DE" altLang="de-DE" sz="3200" u="sng" smtClean="0">
              <a:solidFill>
                <a:schemeClr val="accent2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125538"/>
            <a:ext cx="8459527" cy="100806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 smtClean="0">
                <a:latin typeface="Arial" pitchFamily="34" charset="0"/>
              </a:rPr>
              <a:t>Fehler minimieren - nicht vermeidbar</a:t>
            </a:r>
            <a:endParaRPr lang="ru-RU" altLang="de-DE" sz="2800" b="1" dirty="0" smtClean="0">
              <a:latin typeface="Arial" pitchFamily="34" charset="0"/>
            </a:endParaRPr>
          </a:p>
          <a:p>
            <a:r>
              <a:rPr lang="ru-RU" altLang="de-DE" sz="2800" b="1" dirty="0" smtClean="0">
                <a:solidFill>
                  <a:schemeClr val="accent2"/>
                </a:solidFill>
                <a:latin typeface="Arial" pitchFamily="34" charset="0"/>
              </a:rPr>
              <a:t>Минимизация ошибок- нелзя изменить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3400" y="4184650"/>
            <a:ext cx="817219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Steuerung durch IT</a:t>
            </a:r>
            <a:r>
              <a:rPr lang="ru-RU" altLang="de-DE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Управление через </a:t>
            </a:r>
            <a:r>
              <a:rPr lang="de-DE" altLang="de-DE" sz="3200" b="1" dirty="0">
                <a:solidFill>
                  <a:srgbClr val="3333CC"/>
                </a:solidFill>
                <a:latin typeface="Arial" pitchFamily="34" charset="0"/>
              </a:rPr>
              <a:t>IT</a:t>
            </a: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219200" y="4652963"/>
            <a:ext cx="7240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altLang="de-DE">
              <a:solidFill>
                <a:srgbClr val="3333CC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altLang="de-DE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33401" y="2205038"/>
            <a:ext cx="8051800" cy="159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Wandel des Stellenwerts der Dokumentation/Information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Изменение  значения </a:t>
            </a:r>
            <a:r>
              <a:rPr lang="de-DE" altLang="de-DE" sz="3200" b="1" dirty="0" smtClean="0">
                <a:solidFill>
                  <a:srgbClr val="3333CC"/>
                </a:solidFill>
                <a:latin typeface="Arial" pitchFamily="34" charset="0"/>
              </a:rPr>
              <a:t/>
            </a:r>
            <a:br>
              <a:rPr lang="de-DE" altLang="de-DE" sz="3200" b="1" dirty="0" smtClean="0">
                <a:solidFill>
                  <a:srgbClr val="3333CC"/>
                </a:solidFill>
                <a:latin typeface="Arial" pitchFamily="34" charset="0"/>
              </a:rPr>
            </a:br>
            <a:r>
              <a:rPr lang="ru-RU" altLang="de-DE" sz="3200" b="1" dirty="0" smtClean="0">
                <a:solidFill>
                  <a:srgbClr val="3333CC"/>
                </a:solidFill>
                <a:latin typeface="Arial" pitchFamily="34" charset="0"/>
              </a:rPr>
              <a:t>документации</a:t>
            </a: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/информации 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533400" y="5445125"/>
            <a:ext cx="8610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Hybride Steuerung durch Arzt und System</a:t>
            </a:r>
            <a:r>
              <a:rPr lang="ru-RU" altLang="de-DE" sz="2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sz="2800" b="1" dirty="0">
                <a:solidFill>
                  <a:srgbClr val="3333CC"/>
                </a:solidFill>
                <a:latin typeface="Arial" pitchFamily="34" charset="0"/>
              </a:rPr>
              <a:t>Гибридное управление врачем и системой</a:t>
            </a:r>
          </a:p>
        </p:txBody>
      </p:sp>
    </p:spTree>
    <p:extLst>
      <p:ext uri="{BB962C8B-B14F-4D97-AF65-F5344CB8AC3E}">
        <p14:creationId xmlns:p14="http://schemas.microsoft.com/office/powerpoint/2010/main" val="31782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6" grpId="0"/>
      <p:bldP spid="14348" grpId="0" animBg="1"/>
      <p:bldP spid="14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P10409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0"/>
            <a:ext cx="997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047260"/>
            <a:ext cx="5264255" cy="52322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2800" b="1" dirty="0" smtClean="0">
                <a:solidFill>
                  <a:srgbClr val="000000"/>
                </a:solidFill>
                <a:latin typeface="Arial"/>
                <a:cs typeface="Arial"/>
              </a:rPr>
              <a:t>Спасибо </a:t>
            </a:r>
            <a:r>
              <a:rPr lang="ru-RU" altLang="de-DE" sz="2800" b="1" dirty="0">
                <a:solidFill>
                  <a:srgbClr val="000000"/>
                </a:solidFill>
                <a:latin typeface="Arial"/>
                <a:cs typeface="Arial"/>
              </a:rPr>
              <a:t>за Ваше внимание!</a:t>
            </a:r>
            <a:endParaRPr lang="de-DE" altLang="de-DE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160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8058150" cy="1008063"/>
          </a:xfrm>
        </p:spPr>
        <p:txBody>
          <a:bodyPr/>
          <a:lstStyle/>
          <a:p>
            <a:r>
              <a:rPr lang="de-DE" altLang="de-DE" sz="2800" b="1" u="sng" dirty="0" smtClean="0">
                <a:solidFill>
                  <a:schemeClr val="tx1"/>
                </a:solidFill>
                <a:latin typeface="Arial" pitchFamily="34" charset="0"/>
              </a:rPr>
              <a:t>Ärztliche </a:t>
            </a:r>
            <a:r>
              <a:rPr lang="de-DE" altLang="de-DE" sz="2400" b="1" u="sng" dirty="0" smtClean="0">
                <a:solidFill>
                  <a:schemeClr val="tx1"/>
                </a:solidFill>
                <a:latin typeface="Arial" pitchFamily="34" charset="0"/>
              </a:rPr>
              <a:t>Berufsordnung</a:t>
            </a:r>
            <a:r>
              <a:rPr lang="ru-RU" altLang="de-DE" sz="2400" b="1" u="sng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altLang="de-DE" sz="2400" b="1" u="sng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altLang="de-DE" sz="2800" b="1" u="sng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altLang="de-DE" sz="3200" b="1" u="sng" dirty="0" smtClean="0">
                <a:solidFill>
                  <a:schemeClr val="accent2"/>
                </a:solidFill>
                <a:latin typeface="Arial" pitchFamily="34" charset="0"/>
              </a:rPr>
              <a:t>Врачебное право</a:t>
            </a:r>
            <a:br>
              <a:rPr lang="ru-RU" altLang="de-DE" sz="3200" b="1" u="sng" dirty="0" smtClean="0">
                <a:solidFill>
                  <a:schemeClr val="accent2"/>
                </a:solidFill>
                <a:latin typeface="Arial" pitchFamily="34" charset="0"/>
              </a:rPr>
            </a:br>
            <a:endParaRPr lang="de-DE" altLang="de-DE" sz="3600" b="1" u="sng" dirty="0" smtClean="0">
              <a:solidFill>
                <a:schemeClr val="accent2"/>
              </a:solidFill>
            </a:endParaRPr>
          </a:p>
        </p:txBody>
      </p:sp>
      <p:sp>
        <p:nvSpPr>
          <p:cNvPr id="4101" name="Textfeld 3"/>
          <p:cNvSpPr txBox="1">
            <a:spLocks noChangeArrowheads="1"/>
          </p:cNvSpPr>
          <p:nvPr/>
        </p:nvSpPr>
        <p:spPr bwMode="auto">
          <a:xfrm>
            <a:off x="895232" y="2908049"/>
            <a:ext cx="77057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(§1-3) Eine gewissenhafte Ausübung des Berufs erfordert insbesondere die notwendige </a:t>
            </a:r>
            <a:r>
              <a:rPr lang="de-DE" altLang="de-DE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fachliche Qualifikation </a:t>
            </a: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die Beachtung des </a:t>
            </a:r>
            <a:r>
              <a:rPr lang="de-DE" altLang="de-DE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anerkannten Standes der medizinischen Kenntnisse</a:t>
            </a:r>
            <a:endParaRPr lang="ru-RU" altLang="de-DE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u="sng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(§1-3) </a:t>
            </a:r>
            <a:r>
              <a:rPr lang="ru-RU" altLang="de-DE" b="1" u="sng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Добросовестное исполнение  проф. обязанностей требует  профессиональной квалификации и признаного стандарт медицинских знаний.</a:t>
            </a:r>
            <a:endParaRPr lang="de-DE" altLang="de-DE" b="1" u="sng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5582" y="1094579"/>
            <a:ext cx="8208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Respekt vor dem Grundrecht des Pa</a:t>
            </a:r>
            <a:r>
              <a:rPr lang="de-DE" altLang="de-DE" sz="2800" b="1" dirty="0">
                <a:solidFill>
                  <a:srgbClr val="000000"/>
                </a:solidFill>
                <a:latin typeface="Arial" pitchFamily="34" charset="0"/>
              </a:rPr>
              <a:t>tienten auf </a:t>
            </a: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körperliche Integrität</a:t>
            </a:r>
            <a:endParaRPr lang="ru-RU" altLang="de-DE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b="1" dirty="0">
                <a:solidFill>
                  <a:srgbClr val="3333CC"/>
                </a:solidFill>
                <a:latin typeface="Arial" pitchFamily="34" charset="0"/>
              </a:rPr>
              <a:t>Право пациента на физическую неприкосновенность</a:t>
            </a:r>
            <a:endParaRPr lang="de-DE" altLang="de-DE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106071-FCCD-4880-A09A-DD70F90D278A}" type="slidenum"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4300"/>
            <a:ext cx="7772400" cy="774700"/>
          </a:xfrm>
        </p:spPr>
        <p:txBody>
          <a:bodyPr/>
          <a:lstStyle/>
          <a:p>
            <a:r>
              <a:rPr lang="ru-RU" altLang="de-DE" sz="2400" b="1" dirty="0" smtClean="0">
                <a:latin typeface="Arial" pitchFamily="34" charset="0"/>
              </a:rPr>
              <a:t/>
            </a:r>
            <a:br>
              <a:rPr lang="ru-RU" altLang="de-DE" sz="2400" b="1" dirty="0" smtClean="0">
                <a:latin typeface="Arial" pitchFamily="34" charset="0"/>
              </a:rPr>
            </a:br>
            <a:r>
              <a:rPr lang="de-DE" altLang="de-DE" sz="2400" b="1" dirty="0" smtClean="0">
                <a:latin typeface="Arial" pitchFamily="34" charset="0"/>
              </a:rPr>
              <a:t>Berufsweg – Aus-Weiter-Fortbildung</a:t>
            </a:r>
            <a:br>
              <a:rPr lang="de-DE" altLang="de-DE" sz="2400" b="1" dirty="0" smtClean="0">
                <a:latin typeface="Arial" pitchFamily="34" charset="0"/>
              </a:rPr>
            </a:br>
            <a:r>
              <a:rPr lang="ru-RU" altLang="de-DE" sz="2400" b="1" dirty="0" smtClean="0">
                <a:solidFill>
                  <a:schemeClr val="accent2"/>
                </a:solidFill>
                <a:latin typeface="Arial" pitchFamily="34" charset="0"/>
              </a:rPr>
              <a:t>Процесс проф. подготовки</a:t>
            </a:r>
            <a:r>
              <a:rPr lang="de-DE" altLang="de-DE" sz="2400" b="1" dirty="0" smtClean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de-DE" altLang="de-DE" sz="2400" b="1" dirty="0" smtClean="0">
                <a:solidFill>
                  <a:schemeClr val="accent2"/>
                </a:solidFill>
                <a:latin typeface="Arial" pitchFamily="34" charset="0"/>
              </a:rPr>
            </a:br>
            <a:endParaRPr lang="de-DE" altLang="de-DE" sz="2400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482725"/>
            <a:ext cx="7772400" cy="468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de-DE" altLang="de-DE" sz="1400" dirty="0" smtClean="0">
              <a:latin typeface="Arial" pitchFamily="34" charset="0"/>
            </a:endParaRPr>
          </a:p>
          <a:p>
            <a:pPr>
              <a:buFontTx/>
              <a:buNone/>
            </a:pPr>
            <a:endParaRPr lang="de-DE" altLang="de-DE" sz="1400" dirty="0" smtClean="0">
              <a:latin typeface="Arial" pitchFamily="34" charset="0"/>
            </a:endParaRPr>
          </a:p>
          <a:p>
            <a:pPr>
              <a:buFontTx/>
              <a:buNone/>
            </a:pPr>
            <a:endParaRPr lang="de-DE" altLang="de-DE" sz="1400" dirty="0" smtClean="0">
              <a:latin typeface="Arial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 flipV="1">
            <a:off x="1348732" y="4219573"/>
            <a:ext cx="6823718" cy="45719"/>
          </a:xfrm>
          <a:custGeom>
            <a:avLst/>
            <a:gdLst>
              <a:gd name="T0" fmla="*/ 0 w 4040"/>
              <a:gd name="T1" fmla="*/ 2147483647 h 9"/>
              <a:gd name="T2" fmla="*/ 2147483647 w 4040"/>
              <a:gd name="T3" fmla="*/ 0 h 9"/>
              <a:gd name="T4" fmla="*/ 0 60000 65536"/>
              <a:gd name="T5" fmla="*/ 0 60000 65536"/>
              <a:gd name="T6" fmla="*/ 0 w 4040"/>
              <a:gd name="T7" fmla="*/ 0 h 9"/>
              <a:gd name="T8" fmla="*/ 4040 w 404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40" h="9">
                <a:moveTo>
                  <a:pt x="0" y="9"/>
                </a:moveTo>
                <a:lnTo>
                  <a:pt x="404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371600" y="2133600"/>
            <a:ext cx="31750" cy="2087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2339975" y="3141664"/>
            <a:ext cx="0" cy="1077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195513" y="4508500"/>
            <a:ext cx="288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258888" y="4508500"/>
            <a:ext cx="288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3276600" y="2359025"/>
            <a:ext cx="0" cy="18621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987675" y="45085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>
            <a:off x="7232813" y="3196341"/>
            <a:ext cx="3012" cy="1024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399213" y="4267786"/>
            <a:ext cx="1773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  <a:latin typeface="Arial" pitchFamily="34" charset="0"/>
              </a:rPr>
              <a:t>40 Berufs-Jahre</a:t>
            </a:r>
            <a:endParaRPr lang="ru-RU" altLang="de-DE" sz="16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600" b="1" dirty="0">
                <a:solidFill>
                  <a:srgbClr val="3333CC"/>
                </a:solidFill>
                <a:latin typeface="Arial" pitchFamily="34" charset="0"/>
              </a:rPr>
              <a:t>40 лет проф. деятельности</a:t>
            </a:r>
            <a:endParaRPr lang="de-DE" altLang="de-DE" sz="16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684213" y="141287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35235" y="1526282"/>
            <a:ext cx="273623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3300"/>
                </a:solidFill>
                <a:latin typeface="Arial" pitchFamily="34" charset="0"/>
              </a:rPr>
              <a:t>Beginn des Studiums</a:t>
            </a:r>
            <a:endParaRPr lang="ru-RU" altLang="de-DE" sz="1400" b="1" dirty="0">
              <a:solidFill>
                <a:srgbClr val="FF33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3333CC"/>
                </a:solidFill>
                <a:latin typeface="Arial" pitchFamily="34" charset="0"/>
              </a:rPr>
              <a:t>Начало обучения</a:t>
            </a:r>
            <a:endParaRPr lang="de-DE" altLang="de-DE" sz="1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1732931" y="2133600"/>
            <a:ext cx="1439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3300"/>
                </a:solidFill>
                <a:latin typeface="Arial" pitchFamily="34" charset="0"/>
              </a:rPr>
              <a:t>Approbation</a:t>
            </a:r>
            <a:endParaRPr lang="ru-RU" altLang="de-DE" sz="1400" b="1" dirty="0">
              <a:solidFill>
                <a:srgbClr val="FF33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3333CC"/>
                </a:solidFill>
                <a:latin typeface="Arial" pitchFamily="34" charset="0"/>
              </a:rPr>
              <a:t>Разрешение на врач. деятельность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3333CC"/>
                </a:solidFill>
                <a:latin typeface="Arial" pitchFamily="34" charset="0"/>
              </a:rPr>
              <a:t>(лицензия?)</a:t>
            </a:r>
            <a:endParaRPr lang="de-DE" altLang="de-DE" sz="1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2767315" y="1526282"/>
            <a:ext cx="231397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3300"/>
                </a:solidFill>
                <a:latin typeface="Arial" pitchFamily="34" charset="0"/>
              </a:rPr>
              <a:t>Facharzt</a:t>
            </a: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altLang="de-DE" sz="14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sz="1200" b="1" dirty="0">
                <a:solidFill>
                  <a:srgbClr val="3333CC"/>
                </a:solidFill>
                <a:latin typeface="Arial" pitchFamily="34" charset="0"/>
              </a:rPr>
              <a:t>Врач-специалист</a:t>
            </a:r>
            <a:endParaRPr lang="de-DE" altLang="de-DE" sz="12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 flipH="1">
            <a:off x="3924300" y="2852738"/>
            <a:ext cx="0" cy="1368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3708400" y="45085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3500574" y="2137016"/>
            <a:ext cx="279961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0000"/>
                </a:solidFill>
                <a:latin typeface="Arial" pitchFamily="34" charset="0"/>
              </a:rPr>
              <a:t>Schwerpunkt</a:t>
            </a:r>
            <a:endParaRPr lang="ru-RU" altLang="de-DE" sz="14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3333CC"/>
                </a:solidFill>
                <a:latin typeface="Arial" pitchFamily="34" charset="0"/>
              </a:rPr>
              <a:t>Основная специальность</a:t>
            </a:r>
            <a:endParaRPr lang="de-DE" altLang="de-DE" sz="1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164" name="Line 24"/>
          <p:cNvSpPr>
            <a:spLocks noChangeShapeType="1"/>
          </p:cNvSpPr>
          <p:nvPr/>
        </p:nvSpPr>
        <p:spPr bwMode="auto">
          <a:xfrm>
            <a:off x="4965700" y="3741738"/>
            <a:ext cx="0" cy="47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4797123" y="4508500"/>
            <a:ext cx="288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166" name="Text Box 26"/>
          <p:cNvSpPr txBox="1">
            <a:spLocks noChangeArrowheads="1"/>
          </p:cNvSpPr>
          <p:nvPr/>
        </p:nvSpPr>
        <p:spPr bwMode="auto">
          <a:xfrm>
            <a:off x="4049377" y="2910445"/>
            <a:ext cx="190847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0000"/>
                </a:solidFill>
                <a:latin typeface="Arial" pitchFamily="34" charset="0"/>
              </a:rPr>
              <a:t>Zusatz-Weiterbildung</a:t>
            </a:r>
            <a:endParaRPr lang="ru-RU" altLang="de-DE" sz="14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sz="1200" b="1" dirty="0">
                <a:solidFill>
                  <a:srgbClr val="3333CC"/>
                </a:solidFill>
                <a:latin typeface="Arial" pitchFamily="34" charset="0"/>
              </a:rPr>
              <a:t>Дополнителная сециализац</a:t>
            </a:r>
            <a:r>
              <a:rPr lang="ru-RU" altLang="de-DE" sz="1200" b="1" dirty="0">
                <a:solidFill>
                  <a:srgbClr val="000000"/>
                </a:solidFill>
                <a:latin typeface="Arial" pitchFamily="34" charset="0"/>
              </a:rPr>
              <a:t>и</a:t>
            </a:r>
            <a:r>
              <a:rPr lang="ru-RU" altLang="de-DE" sz="1200" b="1" dirty="0">
                <a:solidFill>
                  <a:srgbClr val="3333CC"/>
                </a:solidFill>
                <a:latin typeface="Arial" pitchFamily="34" charset="0"/>
              </a:rPr>
              <a:t>я</a:t>
            </a:r>
            <a:endParaRPr lang="de-DE" altLang="de-DE" sz="11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167" name="Text Box 34"/>
          <p:cNvSpPr txBox="1">
            <a:spLocks noChangeArrowheads="1"/>
          </p:cNvSpPr>
          <p:nvPr/>
        </p:nvSpPr>
        <p:spPr bwMode="auto">
          <a:xfrm>
            <a:off x="6659563" y="2565400"/>
            <a:ext cx="12255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>
                <a:solidFill>
                  <a:srgbClr val="FF0000"/>
                </a:solidFill>
                <a:latin typeface="Arial" pitchFamily="34" charset="0"/>
              </a:rPr>
              <a:t>Ruhestand</a:t>
            </a:r>
            <a:endParaRPr lang="ru-RU" altLang="de-DE" sz="14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de-DE" sz="1400" b="1" dirty="0">
                <a:solidFill>
                  <a:srgbClr val="3333CC"/>
                </a:solidFill>
                <a:latin typeface="Arial" pitchFamily="34" charset="0"/>
              </a:rPr>
              <a:t>Пенсия</a:t>
            </a:r>
            <a:endParaRPr lang="de-DE" altLang="de-DE" sz="1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168" name="Pfeil nach rechts 38"/>
          <p:cNvSpPr>
            <a:spLocks noChangeArrowheads="1"/>
          </p:cNvSpPr>
          <p:nvPr/>
        </p:nvSpPr>
        <p:spPr bwMode="auto">
          <a:xfrm>
            <a:off x="1371600" y="765175"/>
            <a:ext cx="6153150" cy="835025"/>
          </a:xfrm>
          <a:prstGeom prst="rightArrow">
            <a:avLst>
              <a:gd name="adj1" fmla="val 46046"/>
              <a:gd name="adj2" fmla="val 480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169" name="Textfeld 1"/>
          <p:cNvSpPr txBox="1">
            <a:spLocks noChangeArrowheads="1"/>
          </p:cNvSpPr>
          <p:nvPr/>
        </p:nvSpPr>
        <p:spPr bwMode="auto">
          <a:xfrm>
            <a:off x="1348732" y="1027533"/>
            <a:ext cx="5743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00"/>
                </a:solidFill>
                <a:latin typeface="Arial" pitchFamily="34" charset="0"/>
              </a:rPr>
              <a:t>Bildungskontinuum</a:t>
            </a:r>
          </a:p>
        </p:txBody>
      </p:sp>
      <p:sp>
        <p:nvSpPr>
          <p:cNvPr id="25634" name="Textfeld 34"/>
          <p:cNvSpPr txBox="1">
            <a:spLocks noChangeArrowheads="1"/>
          </p:cNvSpPr>
          <p:nvPr/>
        </p:nvSpPr>
        <p:spPr bwMode="auto">
          <a:xfrm>
            <a:off x="937505" y="5221893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00"/>
                </a:solidFill>
                <a:latin typeface="Arial" pitchFamily="34" charset="0"/>
              </a:rPr>
              <a:t>Studium= 6J; Weiterbildung= </a:t>
            </a:r>
            <a:r>
              <a:rPr lang="de-DE" altLang="de-DE" sz="2000" b="1" dirty="0" smtClean="0">
                <a:solidFill>
                  <a:srgbClr val="000000"/>
                </a:solidFill>
                <a:latin typeface="Arial" pitchFamily="34" charset="0"/>
              </a:rPr>
              <a:t>6J; </a:t>
            </a:r>
            <a:r>
              <a:rPr lang="de-DE" altLang="de-DE" sz="2000" b="1" dirty="0">
                <a:solidFill>
                  <a:srgbClr val="000000"/>
                </a:solidFill>
                <a:latin typeface="Arial" pitchFamily="34" charset="0"/>
              </a:rPr>
              <a:t>Fortbildung&gt;20J</a:t>
            </a:r>
            <a:endParaRPr lang="ru-RU" altLang="de-DE" sz="2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20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sz="2000" b="1" dirty="0" smtClean="0">
                <a:solidFill>
                  <a:srgbClr val="3333CC"/>
                </a:solidFill>
                <a:latin typeface="Arial" pitchFamily="34" charset="0"/>
              </a:rPr>
              <a:t>Обучение</a:t>
            </a:r>
            <a:r>
              <a:rPr lang="de-DE" altLang="de-DE" sz="20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sz="2000" b="1" dirty="0" smtClean="0">
                <a:solidFill>
                  <a:srgbClr val="3333CC"/>
                </a:solidFill>
                <a:latin typeface="Arial" pitchFamily="34" charset="0"/>
              </a:rPr>
              <a:t>- </a:t>
            </a:r>
            <a:r>
              <a:rPr lang="ru-RU" altLang="de-DE" sz="2000" b="1" dirty="0">
                <a:solidFill>
                  <a:srgbClr val="3333CC"/>
                </a:solidFill>
                <a:latin typeface="Arial" pitchFamily="34" charset="0"/>
              </a:rPr>
              <a:t>6 лет, проф.  подготовка </a:t>
            </a:r>
            <a:r>
              <a:rPr lang="ru-RU" altLang="de-DE" sz="2000" b="1" dirty="0" smtClean="0">
                <a:solidFill>
                  <a:srgbClr val="3333CC"/>
                </a:solidFill>
                <a:latin typeface="Arial" pitchFamily="34" charset="0"/>
              </a:rPr>
              <a:t>-</a:t>
            </a:r>
            <a:r>
              <a:rPr lang="de-DE" altLang="de-DE" sz="20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sz="2000" b="1" dirty="0" smtClean="0">
                <a:solidFill>
                  <a:srgbClr val="3333CC"/>
                </a:solidFill>
                <a:latin typeface="Arial" pitchFamily="34" charset="0"/>
              </a:rPr>
              <a:t>6 </a:t>
            </a:r>
            <a:r>
              <a:rPr lang="ru-RU" altLang="de-DE" sz="2000" b="1" dirty="0">
                <a:solidFill>
                  <a:srgbClr val="3333CC"/>
                </a:solidFill>
                <a:latin typeface="Arial" pitchFamily="34" charset="0"/>
              </a:rPr>
              <a:t>лет, </a:t>
            </a:r>
            <a:r>
              <a:rPr lang="de-DE" altLang="de-DE" sz="2000" b="1" dirty="0" smtClean="0">
                <a:solidFill>
                  <a:srgbClr val="3333CC"/>
                </a:solidFill>
                <a:latin typeface="Arial" pitchFamily="34" charset="0"/>
              </a:rPr>
              <a:t/>
            </a:r>
            <a:br>
              <a:rPr lang="de-DE" altLang="de-DE" sz="2000" b="1" dirty="0" smtClean="0">
                <a:solidFill>
                  <a:srgbClr val="3333CC"/>
                </a:solidFill>
                <a:latin typeface="Arial" pitchFamily="34" charset="0"/>
              </a:rPr>
            </a:br>
            <a:r>
              <a:rPr lang="ru-RU" altLang="de-DE" sz="2000" b="1" dirty="0" err="1" smtClean="0">
                <a:solidFill>
                  <a:srgbClr val="3333CC"/>
                </a:solidFill>
                <a:latin typeface="Arial" pitchFamily="34" charset="0"/>
              </a:rPr>
              <a:t>неприрывное</a:t>
            </a:r>
            <a:r>
              <a:rPr lang="ru-RU" altLang="de-DE" sz="20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ru-RU" altLang="de-DE" sz="2000" b="1" dirty="0">
                <a:solidFill>
                  <a:srgbClr val="3333CC"/>
                </a:solidFill>
                <a:latin typeface="Arial" pitchFamily="34" charset="0"/>
              </a:rPr>
              <a:t>обучение более 20 лет</a:t>
            </a:r>
            <a:endParaRPr lang="de-DE" altLang="de-DE" sz="2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049377" y="1017098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333CC"/>
                </a:solidFill>
                <a:latin typeface="Arial"/>
                <a:ea typeface="MS PGothic" pitchFamily="34" charset="-128"/>
                <a:cs typeface="Arial"/>
              </a:rPr>
              <a:t>Неприрывная подготовка</a:t>
            </a:r>
            <a:endParaRPr lang="de-DE" sz="2000" b="1" dirty="0">
              <a:solidFill>
                <a:srgbClr val="3333CC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31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/>
      <p:bldP spid="8211" grpId="0"/>
      <p:bldP spid="23573" grpId="0"/>
      <p:bldP spid="6163" grpId="0"/>
      <p:bldP spid="6166" grpId="0"/>
      <p:bldP spid="6167" grpId="0"/>
      <p:bldP spid="256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69937" y="2133600"/>
            <a:ext cx="1204416" cy="3880759"/>
          </a:xfrm>
          <a:prstGeom prst="rect">
            <a:avLst/>
          </a:prstGeom>
          <a:solidFill>
            <a:srgbClr val="FFFF00">
              <a:alpha val="8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ea typeface="MS PGothic" pitchFamily="34" charset="-128"/>
              </a:rPr>
              <a:t>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 smtClean="0">
                <a:solidFill>
                  <a:srgbClr val="000000"/>
                </a:solidFill>
                <a:ea typeface="MS PGothic" pitchFamily="34" charset="-128"/>
              </a:rPr>
              <a:t>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 dirty="0">
              <a:solidFill>
                <a:srgbClr val="000000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latin typeface="Arial Black"/>
                <a:ea typeface="MS PGothic" pitchFamily="34" charset="-128"/>
              </a:rPr>
              <a:t>6J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1110" y="1066801"/>
            <a:ext cx="1813059" cy="4939876"/>
            <a:chOff x="832" y="435"/>
            <a:chExt cx="968" cy="3204"/>
          </a:xfrm>
        </p:grpSpPr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1109" y="435"/>
              <a:ext cx="691" cy="3204"/>
            </a:xfrm>
            <a:prstGeom prst="rect">
              <a:avLst/>
            </a:prstGeom>
            <a:solidFill>
              <a:srgbClr val="CCFFCC">
                <a:alpha val="80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4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000" dirty="0">
                  <a:solidFill>
                    <a:srgbClr val="000000"/>
                  </a:solidFill>
                  <a:ea typeface="MS PGothic" pitchFamily="34" charset="-128"/>
                </a:rPr>
                <a:t>  </a:t>
              </a: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W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B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U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b="1" dirty="0">
                  <a:solidFill>
                    <a:srgbClr val="000000"/>
                  </a:solidFill>
                  <a:ea typeface="MS PGothic" pitchFamily="34" charset="-128"/>
                </a:rPr>
                <a:t>  G</a:t>
              </a:r>
              <a:endParaRPr lang="ru-RU" sz="1600" b="1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400" dirty="0">
                  <a:solidFill>
                    <a:srgbClr val="000000"/>
                  </a:solidFill>
                  <a:latin typeface="Arial Black"/>
                  <a:ea typeface="MS PGothic" pitchFamily="34" charset="-128"/>
                </a:rPr>
                <a:t>6J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2000" dirty="0">
                  <a:solidFill>
                    <a:srgbClr val="000000"/>
                  </a:solidFill>
                  <a:ea typeface="MS PGothic" pitchFamily="34" charset="-128"/>
                </a:rPr>
                <a:t>  </a:t>
              </a:r>
            </a:p>
          </p:txBody>
        </p:sp>
        <p:sp>
          <p:nvSpPr>
            <p:cNvPr id="7184" name="AutoShape 5"/>
            <p:cNvSpPr>
              <a:spLocks noChangeArrowheads="1"/>
            </p:cNvSpPr>
            <p:nvPr/>
          </p:nvSpPr>
          <p:spPr bwMode="auto">
            <a:xfrm>
              <a:off x="832" y="857"/>
              <a:ext cx="554" cy="1124"/>
            </a:xfrm>
            <a:prstGeom prst="rightArrow">
              <a:avLst>
                <a:gd name="adj1" fmla="val 50000"/>
                <a:gd name="adj2" fmla="val 50843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800">
                <a:solidFill>
                  <a:srgbClr val="000000"/>
                </a:solidFill>
              </a:endParaRPr>
            </a:p>
          </p:txBody>
        </p:sp>
      </p:grp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74169" y="1066801"/>
            <a:ext cx="5138852" cy="1165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Stationär</a:t>
            </a:r>
            <a:r>
              <a:rPr lang="ru-RU" dirty="0" smtClean="0">
                <a:solidFill>
                  <a:srgbClr val="000000"/>
                </a:solidFill>
              </a:rPr>
              <a:t>- Больница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348038" y="5135395"/>
            <a:ext cx="4921250" cy="85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 smtClean="0">
                <a:solidFill>
                  <a:srgbClr val="000000"/>
                </a:solidFill>
                <a:latin typeface="Arial Black"/>
                <a:ea typeface="MS PGothic" pitchFamily="34" charset="-128"/>
              </a:rPr>
              <a:t>Ambulant </a:t>
            </a:r>
            <a:r>
              <a:rPr lang="ru-RU" sz="2400" dirty="0" smtClean="0">
                <a:solidFill>
                  <a:srgbClr val="000000"/>
                </a:solidFill>
                <a:latin typeface="Arial Black"/>
                <a:ea typeface="MS PGothic" pitchFamily="34" charset="-128"/>
              </a:rPr>
              <a:t>- </a:t>
            </a:r>
            <a:r>
              <a:rPr lang="ru-RU" sz="2000" dirty="0">
                <a:solidFill>
                  <a:srgbClr val="3333CC"/>
                </a:solidFill>
                <a:latin typeface="Arial Black"/>
                <a:ea typeface="MS PGothic" pitchFamily="34" charset="-128"/>
              </a:rPr>
              <a:t>амбулаторно</a:t>
            </a:r>
            <a:endParaRPr lang="de-DE" sz="2000" dirty="0">
              <a:solidFill>
                <a:srgbClr val="3333CC"/>
              </a:solidFill>
              <a:latin typeface="Arial Black"/>
              <a:ea typeface="MS PGothic" pitchFamily="34" charset="-128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348039" y="2756242"/>
            <a:ext cx="2952154" cy="14150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</a:rPr>
              <a:t>  </a:t>
            </a:r>
            <a:r>
              <a:rPr lang="de-DE" altLang="de-DE" sz="1200" dirty="0">
                <a:solidFill>
                  <a:srgbClr val="000000"/>
                </a:solidFill>
                <a:latin typeface="Arial Black" pitchFamily="34" charset="0"/>
              </a:rPr>
              <a:t>Intermediär,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2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de-DE" altLang="de-DE" sz="1200" dirty="0" smtClean="0">
                <a:solidFill>
                  <a:srgbClr val="000000"/>
                </a:solidFill>
                <a:latin typeface="Arial Black" pitchFamily="34" charset="0"/>
              </a:rPr>
              <a:t>Integr</a:t>
            </a:r>
            <a:r>
              <a:rPr lang="de-DE" altLang="de-DE" sz="1200" dirty="0">
                <a:solidFill>
                  <a:srgbClr val="000000"/>
                </a:solidFill>
                <a:latin typeface="Arial Black" pitchFamily="34" charset="0"/>
              </a:rPr>
              <a:t>. Versorg.,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2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de-DE" altLang="de-DE" sz="1200" dirty="0">
                <a:solidFill>
                  <a:srgbClr val="000000"/>
                </a:solidFill>
                <a:latin typeface="Arial Black" pitchFamily="34" charset="0"/>
              </a:rPr>
              <a:t>Belegarztwesen</a:t>
            </a:r>
            <a:endParaRPr lang="ru-RU" altLang="de-DE" sz="12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200" dirty="0">
                <a:solidFill>
                  <a:srgbClr val="3333CC"/>
                </a:solidFill>
                <a:latin typeface="Arial Black" pitchFamily="34" charset="0"/>
              </a:rPr>
              <a:t>Междисципл.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200" dirty="0">
                <a:solidFill>
                  <a:srgbClr val="3333CC"/>
                </a:solidFill>
                <a:latin typeface="Arial Black" pitchFamily="34" charset="0"/>
              </a:rPr>
              <a:t>Интегрированное обеспечение</a:t>
            </a:r>
            <a:endParaRPr lang="de-DE" altLang="de-DE" sz="1200" dirty="0">
              <a:solidFill>
                <a:srgbClr val="3333CC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200" dirty="0">
                <a:solidFill>
                  <a:srgbClr val="3333CC"/>
                </a:solidFill>
                <a:latin typeface="Arial Black" pitchFamily="34" charset="0"/>
              </a:rPr>
              <a:t>Врачебные койки в стац.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3333CC"/>
                </a:solidFill>
                <a:latin typeface="Arial Black" pitchFamily="34" charset="0"/>
              </a:rPr>
              <a:t>     </a:t>
            </a:r>
            <a:r>
              <a:rPr lang="de-DE" altLang="de-DE" sz="1200" dirty="0">
                <a:solidFill>
                  <a:srgbClr val="3333CC"/>
                </a:solidFill>
              </a:rPr>
              <a:t>  </a:t>
            </a: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708400" y="1895307"/>
            <a:ext cx="304800" cy="11430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0000"/>
              </a:solidFill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3708400" y="4127332"/>
            <a:ext cx="304800" cy="1084263"/>
          </a:xfrm>
          <a:prstGeom prst="upArrow">
            <a:avLst>
              <a:gd name="adj1" fmla="val 50000"/>
              <a:gd name="adj2" fmla="val 714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0000"/>
              </a:solidFill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7235825" y="1886566"/>
            <a:ext cx="930275" cy="3853834"/>
          </a:xfrm>
          <a:prstGeom prst="downArrow">
            <a:avLst>
              <a:gd name="adj1" fmla="val 40361"/>
              <a:gd name="adj2" fmla="val 63445"/>
            </a:avLst>
          </a:prstGeom>
          <a:solidFill>
            <a:srgbClr val="99CC00"/>
          </a:solidFill>
          <a:ln w="76200" cmpd="sng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0000"/>
              </a:solidFill>
            </a:endParaRPr>
          </a:p>
        </p:txBody>
      </p:sp>
      <p:sp>
        <p:nvSpPr>
          <p:cNvPr id="718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50632"/>
            <a:ext cx="8229600" cy="836613"/>
          </a:xfrm>
        </p:spPr>
        <p:txBody>
          <a:bodyPr/>
          <a:lstStyle/>
          <a:p>
            <a:r>
              <a:rPr lang="de-DE" altLang="de-DE" sz="3200" b="1" dirty="0" smtClean="0">
                <a:latin typeface="Arial" pitchFamily="34" charset="0"/>
              </a:rPr>
              <a:t>Med. Bildung im Gesundheitssystem </a:t>
            </a:r>
          </a:p>
        </p:txBody>
      </p:sp>
      <p:sp>
        <p:nvSpPr>
          <p:cNvPr id="7181" name="Textfeld 4"/>
          <p:cNvSpPr txBox="1">
            <a:spLocks noChangeArrowheads="1"/>
          </p:cNvSpPr>
          <p:nvPr/>
        </p:nvSpPr>
        <p:spPr bwMode="auto">
          <a:xfrm>
            <a:off x="611188" y="6287920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  <a:latin typeface="Arial" pitchFamily="34" charset="0"/>
              </a:rPr>
              <a:t>Qualifikation und Versorgung</a:t>
            </a: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5400000">
            <a:off x="3452481" y="5333824"/>
            <a:ext cx="470129" cy="837992"/>
          </a:xfrm>
          <a:prstGeom prst="upArrow">
            <a:avLst>
              <a:gd name="adj1" fmla="val 50000"/>
              <a:gd name="adj2" fmla="val 6823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0490" y="2470767"/>
            <a:ext cx="432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CC"/>
                </a:solidFill>
                <a:ea typeface="MS PGothic" pitchFamily="34" charset="-128"/>
              </a:rPr>
              <a:t>Обучение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34398" y="1615833"/>
            <a:ext cx="287882" cy="456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  <a:ea typeface="MS PGothic" pitchFamily="34" charset="-128"/>
              </a:rPr>
              <a:t>Посл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  <a:ea typeface="MS PGothic" pitchFamily="34" charset="-128"/>
              </a:rPr>
              <a:t>едипломна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  <a:ea typeface="MS PGothic" pitchFamily="34" charset="-128"/>
              </a:rPr>
              <a:t>Я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3333CC"/>
              </a:solidFill>
              <a:ea typeface="MS PGothic" pitchFamily="34" charset="-128"/>
            </a:endParaRP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33CC"/>
                </a:solidFill>
                <a:ea typeface="MS PGothic" pitchFamily="34" charset="-128"/>
              </a:rPr>
              <a:t>Подг.</a:t>
            </a:r>
            <a:endParaRPr lang="de-DE" b="1" dirty="0">
              <a:solidFill>
                <a:srgbClr val="3333CC"/>
              </a:solidFill>
              <a:ea typeface="MS PGothic" pitchFamily="34" charset="-128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1974353" y="738129"/>
            <a:ext cx="2174579" cy="1165116"/>
          </a:xfrm>
          <a:prstGeom prst="rightArrow">
            <a:avLst>
              <a:gd name="adj1" fmla="val 44481"/>
              <a:gd name="adj2" fmla="val 46979"/>
            </a:avLst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1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6" grpId="0" animBg="1"/>
      <p:bldP spid="65549" grpId="0" animBg="1"/>
      <p:bldP spid="65550" grpId="0" animBg="1"/>
      <p:bldP spid="65551" grpId="0" animBg="1"/>
      <p:bldP spid="21" grpId="0" animBg="1"/>
      <p:bldP spid="4" grpId="0"/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defRPr/>
            </a:pPr>
            <a:r>
              <a:rPr lang="de-DE" sz="2800" dirty="0">
                <a:latin typeface="Arial Black"/>
                <a:cs typeface="Arial Black"/>
              </a:rPr>
              <a:t>Rechtsrahmen der </a:t>
            </a:r>
            <a:r>
              <a:rPr lang="de-DE" sz="2800" dirty="0" smtClean="0">
                <a:latin typeface="Arial Black"/>
                <a:cs typeface="Arial Black"/>
              </a:rPr>
              <a:t>Weiterbildung in DE</a:t>
            </a:r>
            <a:r>
              <a:rPr lang="ru-RU" sz="2800" dirty="0" smtClean="0">
                <a:latin typeface="Arial Black"/>
                <a:cs typeface="Arial Black"/>
              </a:rPr>
              <a:t/>
            </a:r>
            <a:br>
              <a:rPr lang="ru-RU" sz="2800" dirty="0" smtClean="0">
                <a:latin typeface="Arial Black"/>
                <a:cs typeface="Arial Black"/>
              </a:rPr>
            </a:br>
            <a:r>
              <a:rPr lang="ru-RU" sz="2800" dirty="0" smtClean="0">
                <a:solidFill>
                  <a:schemeClr val="accent2"/>
                </a:solidFill>
                <a:latin typeface="Arial Black"/>
                <a:cs typeface="Arial Black"/>
              </a:rPr>
              <a:t>Правовые рамки неприрывного обучения</a:t>
            </a:r>
            <a:endParaRPr lang="de-DE" sz="28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813752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defRPr/>
            </a:pPr>
            <a:r>
              <a:rPr lang="de-DE" sz="2000" b="1" dirty="0">
                <a:solidFill>
                  <a:srgbClr val="FF0000"/>
                </a:solidFill>
                <a:latin typeface="Arial"/>
                <a:cs typeface="Arial"/>
              </a:rPr>
              <a:t>EU-Recht seit </a:t>
            </a:r>
            <a:r>
              <a:rPr lang="de-DE" sz="2000" b="1" dirty="0" smtClean="0">
                <a:solidFill>
                  <a:srgbClr val="FF0000"/>
                </a:solidFill>
                <a:latin typeface="Arial"/>
                <a:cs typeface="Arial"/>
              </a:rPr>
              <a:t>RL 75</a:t>
            </a:r>
            <a:r>
              <a:rPr lang="de-DE" sz="2000" b="1" dirty="0">
                <a:latin typeface="Arial"/>
                <a:cs typeface="Arial"/>
              </a:rPr>
              <a:t>/</a:t>
            </a:r>
            <a:r>
              <a:rPr lang="de-DE" sz="2000" b="1" dirty="0" smtClean="0">
                <a:latin typeface="Arial"/>
                <a:cs typeface="Arial"/>
              </a:rPr>
              <a:t>362, 363 EWG</a:t>
            </a:r>
            <a:endParaRPr lang="ru-RU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"/>
                <a:cs typeface="Arial"/>
              </a:rPr>
              <a:t> Право Евросоюза</a:t>
            </a:r>
            <a:r>
              <a:rPr lang="ru-RU" sz="24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endParaRPr lang="de-DE" sz="2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de-DE" sz="2000" b="1" dirty="0" smtClean="0">
                <a:latin typeface="Arial"/>
                <a:cs typeface="Arial"/>
              </a:rPr>
              <a:t>RL </a:t>
            </a:r>
            <a:r>
              <a:rPr lang="de-DE" sz="2000" b="1" dirty="0">
                <a:latin typeface="Arial"/>
                <a:cs typeface="Arial"/>
              </a:rPr>
              <a:t>82/76 </a:t>
            </a:r>
            <a:r>
              <a:rPr lang="de-DE" sz="2000" b="1" dirty="0" smtClean="0">
                <a:latin typeface="Arial"/>
                <a:cs typeface="Arial"/>
              </a:rPr>
              <a:t>EWG; RL </a:t>
            </a:r>
            <a:r>
              <a:rPr lang="de-DE" sz="2000" b="1" dirty="0">
                <a:latin typeface="Arial"/>
                <a:cs typeface="Arial"/>
              </a:rPr>
              <a:t>93/</a:t>
            </a:r>
            <a:r>
              <a:rPr lang="de-DE" sz="2000" b="1" dirty="0" smtClean="0">
                <a:latin typeface="Arial"/>
                <a:cs typeface="Arial"/>
              </a:rPr>
              <a:t>16; RL </a:t>
            </a:r>
            <a:r>
              <a:rPr lang="de-DE" sz="2000" b="1" dirty="0">
                <a:latin typeface="Arial"/>
                <a:cs typeface="Arial"/>
              </a:rPr>
              <a:t>2001/</a:t>
            </a:r>
            <a:r>
              <a:rPr lang="de-DE" sz="2000" b="1" dirty="0" smtClean="0">
                <a:latin typeface="Arial"/>
                <a:cs typeface="Arial"/>
              </a:rPr>
              <a:t>19; RL </a:t>
            </a:r>
            <a:r>
              <a:rPr lang="de-DE" sz="2000" b="1" dirty="0">
                <a:latin typeface="Arial"/>
                <a:cs typeface="Arial"/>
              </a:rPr>
              <a:t>2005/36; </a:t>
            </a:r>
            <a:endParaRPr lang="de-DE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de-DE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Berufsanerkennungsrichtlinie 2013/55</a:t>
            </a:r>
            <a:endParaRPr lang="ru-RU" sz="2000" b="1" u="sng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400" b="1" u="sng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ru-RU" sz="2400" b="1" u="sng" dirty="0" smtClean="0">
                <a:solidFill>
                  <a:schemeClr val="accent2"/>
                </a:solidFill>
                <a:latin typeface="Arial"/>
                <a:cs typeface="Arial"/>
              </a:rPr>
              <a:t>Право взаимного признания дипломов</a:t>
            </a:r>
            <a:endParaRPr lang="de-DE" sz="2400" b="1" u="sng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de-DE" sz="2000" b="1" dirty="0" smtClean="0">
                <a:latin typeface="Arial"/>
                <a:cs typeface="Arial"/>
              </a:rPr>
              <a:t>Ausbildung/Studium, Bundesrecht</a:t>
            </a:r>
            <a:endParaRPr lang="ru-RU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"/>
                <a:cs typeface="Arial"/>
              </a:rPr>
              <a:t>Обучение/Образование, Федеральный закон</a:t>
            </a:r>
            <a:endParaRPr lang="de-DE" sz="2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de-DE" sz="2000" b="1" dirty="0" smtClean="0">
                <a:latin typeface="Arial"/>
                <a:cs typeface="Arial"/>
              </a:rPr>
              <a:t>Weiterbildung, Landesrecht</a:t>
            </a:r>
            <a:endParaRPr lang="ru-RU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"/>
                <a:cs typeface="Arial"/>
              </a:rPr>
              <a:t>Неприрывное образование, Земельный закон</a:t>
            </a:r>
          </a:p>
        </p:txBody>
      </p:sp>
    </p:spTree>
    <p:extLst>
      <p:ext uri="{BB962C8B-B14F-4D97-AF65-F5344CB8AC3E}">
        <p14:creationId xmlns:p14="http://schemas.microsoft.com/office/powerpoint/2010/main" val="24025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179512"/>
            <a:ext cx="3814762" cy="2432051"/>
            <a:chOff x="113" y="834"/>
            <a:chExt cx="2403" cy="1532"/>
          </a:xfrm>
        </p:grpSpPr>
        <p:sp>
          <p:nvSpPr>
            <p:cNvPr id="9227" name="AutoShape 3"/>
            <p:cNvSpPr>
              <a:spLocks noChangeArrowheads="1"/>
            </p:cNvSpPr>
            <p:nvPr/>
          </p:nvSpPr>
          <p:spPr bwMode="auto">
            <a:xfrm>
              <a:off x="113" y="834"/>
              <a:ext cx="2403" cy="611"/>
            </a:xfrm>
            <a:prstGeom prst="homePlate">
              <a:avLst>
                <a:gd name="adj" fmla="val 3612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1" dirty="0">
                  <a:solidFill>
                    <a:srgbClr val="000000"/>
                  </a:solidFill>
                  <a:latin typeface="Arial"/>
                  <a:cs typeface="Arial"/>
                </a:rPr>
                <a:t>Problem, Ursache</a:t>
              </a:r>
              <a:endParaRPr lang="ru-RU" altLang="de-DE" sz="28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de-DE" sz="2800" b="1" dirty="0">
                  <a:solidFill>
                    <a:srgbClr val="3333CC"/>
                  </a:solidFill>
                  <a:latin typeface="Arial"/>
                  <a:cs typeface="Arial"/>
                </a:rPr>
                <a:t>Проблема, причина</a:t>
              </a:r>
              <a:endParaRPr lang="de-DE" altLang="de-DE" sz="2800" b="1" dirty="0">
                <a:solidFill>
                  <a:srgbClr val="3333CC"/>
                </a:solidFill>
                <a:latin typeface="Arial"/>
                <a:cs typeface="Arial"/>
              </a:endParaRPr>
            </a:p>
          </p:txBody>
        </p:sp>
        <p:sp>
          <p:nvSpPr>
            <p:cNvPr id="9228" name="Text Box 4"/>
            <p:cNvSpPr txBox="1">
              <a:spLocks noChangeArrowheads="1"/>
            </p:cNvSpPr>
            <p:nvPr/>
          </p:nvSpPr>
          <p:spPr bwMode="auto">
            <a:xfrm>
              <a:off x="113" y="1435"/>
              <a:ext cx="158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800" dirty="0">
                  <a:solidFill>
                    <a:srgbClr val="000000"/>
                  </a:solidFill>
                  <a:latin typeface="Arial" pitchFamily="34" charset="0"/>
                </a:rPr>
                <a:t>ZEIT BIS  ZUM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800" dirty="0">
                  <a:solidFill>
                    <a:srgbClr val="000000"/>
                  </a:solidFill>
                  <a:latin typeface="Arial" pitchFamily="34" charset="0"/>
                </a:rPr>
                <a:t>ERKENNEN ?</a:t>
              </a:r>
              <a:endParaRPr lang="ru-RU" altLang="de-DE" sz="18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de-DE" sz="1800" b="1" dirty="0">
                  <a:solidFill>
                    <a:srgbClr val="3333CC"/>
                  </a:solidFill>
                  <a:latin typeface="Arial" pitchFamily="34" charset="0"/>
                </a:rPr>
                <a:t> Время до признания?</a:t>
              </a:r>
              <a:endParaRPr lang="de-DE" altLang="de-DE" sz="1800" b="1" dirty="0">
                <a:solidFill>
                  <a:srgbClr val="3333CC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55875" y="2636838"/>
            <a:ext cx="3743325" cy="2172914"/>
            <a:chOff x="1837" y="1888"/>
            <a:chExt cx="2358" cy="1577"/>
          </a:xfrm>
        </p:grpSpPr>
        <p:sp>
          <p:nvSpPr>
            <p:cNvPr id="9225" name="AutoShape 6"/>
            <p:cNvSpPr>
              <a:spLocks noChangeArrowheads="1"/>
            </p:cNvSpPr>
            <p:nvPr/>
          </p:nvSpPr>
          <p:spPr bwMode="auto">
            <a:xfrm>
              <a:off x="1927" y="1888"/>
              <a:ext cx="2268" cy="907"/>
            </a:xfrm>
            <a:prstGeom prst="homePlate">
              <a:avLst>
                <a:gd name="adj" fmla="val 39141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3200" b="1" dirty="0">
                  <a:solidFill>
                    <a:srgbClr val="000000"/>
                  </a:solidFill>
                  <a:latin typeface="Arial"/>
                  <a:cs typeface="Arial"/>
                </a:rPr>
                <a:t>Reaktion</a:t>
              </a:r>
              <a:endParaRPr lang="ru-RU" altLang="de-DE" sz="32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de-DE" sz="3200" b="1" dirty="0">
                  <a:solidFill>
                    <a:srgbClr val="3333CC"/>
                  </a:solidFill>
                  <a:latin typeface="Arial"/>
                  <a:cs typeface="Arial"/>
                </a:rPr>
                <a:t>Реакция</a:t>
              </a:r>
              <a:endParaRPr lang="de-DE" altLang="de-DE" sz="3200" b="1" dirty="0">
                <a:solidFill>
                  <a:srgbClr val="3333CC"/>
                </a:solidFill>
                <a:latin typeface="Arial"/>
                <a:cs typeface="Arial"/>
              </a:endParaRP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1837" y="2840"/>
              <a:ext cx="190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800" b="1" dirty="0">
                  <a:solidFill>
                    <a:srgbClr val="000000"/>
                  </a:solidFill>
                  <a:latin typeface="Arial" pitchFamily="34" charset="0"/>
                </a:rPr>
                <a:t>ZEIT BIS ZUR AKTION</a:t>
              </a:r>
              <a:endParaRPr lang="ru-RU" altLang="de-DE" sz="18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de-DE" sz="20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de-DE" sz="2000" b="1" dirty="0">
                  <a:solidFill>
                    <a:srgbClr val="3333CC"/>
                  </a:solidFill>
                  <a:latin typeface="Arial" pitchFamily="34" charset="0"/>
                </a:rPr>
                <a:t>время до действия</a:t>
              </a:r>
              <a:endParaRPr lang="de-DE" altLang="de-DE" sz="2000" b="1" dirty="0">
                <a:solidFill>
                  <a:srgbClr val="3333CC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541962" y="4195765"/>
            <a:ext cx="3602038" cy="2604129"/>
            <a:chOff x="3478" y="2586"/>
            <a:chExt cx="2269" cy="1995"/>
          </a:xfrm>
        </p:grpSpPr>
        <p:sp>
          <p:nvSpPr>
            <p:cNvPr id="9223" name="AutoShape 9"/>
            <p:cNvSpPr>
              <a:spLocks noChangeArrowheads="1"/>
            </p:cNvSpPr>
            <p:nvPr/>
          </p:nvSpPr>
          <p:spPr bwMode="auto">
            <a:xfrm>
              <a:off x="3486" y="2586"/>
              <a:ext cx="2087" cy="736"/>
            </a:xfrm>
            <a:prstGeom prst="homePlate">
              <a:avLst>
                <a:gd name="adj" fmla="val 33291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3200" b="1" dirty="0">
                  <a:solidFill>
                    <a:srgbClr val="000000"/>
                  </a:solidFill>
                  <a:latin typeface="Arial"/>
                  <a:cs typeface="Arial"/>
                </a:rPr>
                <a:t>Umsetzung</a:t>
              </a:r>
              <a:endParaRPr lang="ru-RU" altLang="de-DE" sz="32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de-DE" sz="3200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ru-RU" altLang="de-DE" sz="2800" b="1" dirty="0">
                  <a:solidFill>
                    <a:srgbClr val="3333CC"/>
                  </a:solidFill>
                  <a:latin typeface="Arial"/>
                  <a:cs typeface="Arial"/>
                </a:rPr>
                <a:t>Осуществление</a:t>
              </a:r>
              <a:endParaRPr lang="de-DE" altLang="de-DE" sz="2800" b="1" dirty="0">
                <a:solidFill>
                  <a:srgbClr val="3333CC"/>
                </a:solidFill>
                <a:latin typeface="Arial"/>
                <a:cs typeface="Arial"/>
              </a:endParaRPr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3478" y="3520"/>
              <a:ext cx="2269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800" b="1" dirty="0">
                  <a:solidFill>
                    <a:srgbClr val="000000"/>
                  </a:solidFill>
                  <a:latin typeface="Arial" pitchFamily="34" charset="0"/>
                </a:rPr>
                <a:t>ZEIT BIS ZUR, MESSBAREN ÄNDERUNG, </a:t>
              </a:r>
              <a:r>
                <a:rPr lang="de-DE" altLang="de-DE" sz="1800" b="1" dirty="0">
                  <a:solidFill>
                    <a:srgbClr val="FF3300"/>
                  </a:solidFill>
                  <a:latin typeface="Arial" pitchFamily="34" charset="0"/>
                </a:rPr>
                <a:t>EVALUATION</a:t>
              </a:r>
              <a:r>
                <a:rPr lang="de-DE" altLang="de-DE" sz="1800" b="1" dirty="0" smtClean="0">
                  <a:solidFill>
                    <a:srgbClr val="000000"/>
                  </a:solidFill>
                  <a:latin typeface="Arial" pitchFamily="34" charset="0"/>
                </a:rPr>
                <a:t>?</a:t>
              </a:r>
              <a:r>
                <a:rPr lang="ru-RU" altLang="de-DE" b="1" dirty="0" smtClean="0">
                  <a:solidFill>
                    <a:srgbClr val="3333CC"/>
                  </a:solidFill>
                  <a:latin typeface="Arial" pitchFamily="34" charset="0"/>
                </a:rPr>
                <a:t>Время </a:t>
              </a:r>
              <a:r>
                <a:rPr lang="ru-RU" altLang="de-DE" b="1" dirty="0">
                  <a:solidFill>
                    <a:srgbClr val="3333CC"/>
                  </a:solidFill>
                  <a:latin typeface="Arial" pitchFamily="34" charset="0"/>
                </a:rPr>
                <a:t>до</a:t>
              </a:r>
              <a:r>
                <a:rPr lang="de-DE" altLang="de-DE" b="1" dirty="0">
                  <a:solidFill>
                    <a:srgbClr val="3333CC"/>
                  </a:solidFill>
                  <a:latin typeface="Arial" pitchFamily="34" charset="0"/>
                </a:rPr>
                <a:t> </a:t>
              </a:r>
              <a:r>
                <a:rPr lang="ru-RU" altLang="de-DE" b="1" dirty="0">
                  <a:solidFill>
                    <a:srgbClr val="3333CC"/>
                  </a:solidFill>
                  <a:latin typeface="Arial" pitchFamily="34" charset="0"/>
                </a:rPr>
                <a:t>измеримого изменения </a:t>
              </a:r>
              <a:endParaRPr lang="de-DE" altLang="de-DE" b="1" dirty="0">
                <a:solidFill>
                  <a:srgbClr val="3333CC"/>
                </a:solidFill>
                <a:latin typeface="Arial" pitchFamily="34" charset="0"/>
              </a:endParaRPr>
            </a:p>
          </p:txBody>
        </p:sp>
      </p:grpSp>
      <p:sp>
        <p:nvSpPr>
          <p:cNvPr id="9220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de-DE" altLang="de-DE" sz="3600" b="1" dirty="0" smtClean="0">
                <a:latin typeface="Arial" pitchFamily="34" charset="0"/>
              </a:rPr>
              <a:t>Ursache – Wirkungsbeziehung im </a:t>
            </a:r>
            <a:r>
              <a:rPr lang="de-DE" altLang="de-DE" sz="3600" b="1" dirty="0" smtClean="0">
                <a:solidFill>
                  <a:srgbClr val="FF0000"/>
                </a:solidFill>
                <a:latin typeface="Arial" pitchFamily="34" charset="0"/>
              </a:rPr>
              <a:t>GW</a:t>
            </a:r>
            <a:r>
              <a:rPr lang="ru-RU" altLang="de-DE" sz="3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altLang="de-DE" sz="3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altLang="de-DE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de-DE" sz="3200" b="1" dirty="0" smtClean="0">
                <a:solidFill>
                  <a:srgbClr val="FF0000"/>
                </a:solidFill>
                <a:latin typeface="Arial" pitchFamily="34" charset="0"/>
              </a:rPr>
              <a:t>Причина-  обозначение действия в</a:t>
            </a:r>
            <a:endParaRPr lang="de-DE" altLang="de-DE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221" name="Textfeld 5"/>
          <p:cNvSpPr txBox="1">
            <a:spLocks noChangeArrowheads="1"/>
          </p:cNvSpPr>
          <p:nvPr/>
        </p:nvSpPr>
        <p:spPr bwMode="auto">
          <a:xfrm>
            <a:off x="5795963" y="1010443"/>
            <a:ext cx="2944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>
                <a:solidFill>
                  <a:srgbClr val="000000"/>
                </a:solidFill>
                <a:latin typeface="Arial" pitchFamily="34" charset="0"/>
              </a:rPr>
              <a:t>(mod. nach </a:t>
            </a:r>
            <a:r>
              <a:rPr lang="de-DE" altLang="de-DE" sz="1600" b="1" dirty="0" err="1">
                <a:solidFill>
                  <a:srgbClr val="000000"/>
                </a:solidFill>
                <a:latin typeface="Arial" pitchFamily="34" charset="0"/>
              </a:rPr>
              <a:t>Ferstl</a:t>
            </a:r>
            <a:r>
              <a:rPr lang="de-DE" altLang="de-DE" sz="1600" b="1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9222" name="Textfeld 4"/>
          <p:cNvSpPr txBox="1">
            <a:spLocks noChangeArrowheads="1"/>
          </p:cNvSpPr>
          <p:nvPr/>
        </p:nvSpPr>
        <p:spPr bwMode="auto">
          <a:xfrm>
            <a:off x="179388" y="5949950"/>
            <a:ext cx="5025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u="sng" dirty="0">
                <a:solidFill>
                  <a:srgbClr val="000000"/>
                </a:solidFill>
                <a:latin typeface="Arial Black" pitchFamily="34" charset="0"/>
              </a:rPr>
              <a:t>Reaktionszeit im </a:t>
            </a:r>
            <a:r>
              <a:rPr lang="de-DE" altLang="de-DE" u="sng" dirty="0">
                <a:solidFill>
                  <a:srgbClr val="FF0000"/>
                </a:solidFill>
                <a:latin typeface="Arial Black" pitchFamily="34" charset="0"/>
              </a:rPr>
              <a:t>GW = Jahre</a:t>
            </a:r>
            <a:endParaRPr lang="ru-RU" altLang="de-DE" u="sng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b="1" u="sng" dirty="0">
                <a:solidFill>
                  <a:srgbClr val="3333CC"/>
                </a:solidFill>
                <a:latin typeface="Arial Black" pitchFamily="34" charset="0"/>
              </a:rPr>
              <a:t>Время реакции в</a:t>
            </a:r>
            <a:endParaRPr lang="de-DE" altLang="de-DE" b="1" u="sng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0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3"/>
          <p:cNvSpPr>
            <a:spLocks noChangeArrowheads="1"/>
          </p:cNvSpPr>
          <p:nvPr/>
        </p:nvSpPr>
        <p:spPr bwMode="auto">
          <a:xfrm>
            <a:off x="2484438" y="1125538"/>
            <a:ext cx="3814762" cy="9699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>
                <a:solidFill>
                  <a:srgbClr val="000000"/>
                </a:solidFill>
              </a:rPr>
              <a:t>PLANUNG</a:t>
            </a:r>
            <a:endParaRPr lang="ru-RU" altLang="de-DE" sz="2800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de-DE" sz="2800" dirty="0">
                <a:solidFill>
                  <a:srgbClr val="3333CC"/>
                </a:solidFill>
              </a:rPr>
              <a:t>план</a:t>
            </a:r>
            <a:endParaRPr lang="de-DE" altLang="de-DE" sz="2800" dirty="0">
              <a:solidFill>
                <a:srgbClr val="3333CC"/>
              </a:solidFill>
            </a:endParaRPr>
          </a:p>
        </p:txBody>
      </p:sp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5076825" y="2492375"/>
            <a:ext cx="3600450" cy="12509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>
                <a:solidFill>
                  <a:srgbClr val="000000"/>
                </a:solidFill>
              </a:rPr>
              <a:t>HANDLUNG</a:t>
            </a:r>
            <a:endParaRPr lang="ru-RU" altLang="de-DE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2800" dirty="0">
                <a:solidFill>
                  <a:srgbClr val="3333CC"/>
                </a:solidFill>
              </a:rPr>
              <a:t>действие</a:t>
            </a:r>
            <a:endParaRPr lang="de-DE" altLang="de-DE" sz="2800" dirty="0">
              <a:solidFill>
                <a:srgbClr val="3333CC"/>
              </a:solidFill>
            </a:endParaRPr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2627313" y="4292600"/>
            <a:ext cx="3313112" cy="9604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>
                <a:solidFill>
                  <a:srgbClr val="000000"/>
                </a:solidFill>
              </a:rPr>
              <a:t>PRÜFUNG</a:t>
            </a:r>
            <a:endParaRPr lang="ru-RU" altLang="de-DE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2800" dirty="0">
                <a:solidFill>
                  <a:srgbClr val="3333CC"/>
                </a:solidFill>
              </a:rPr>
              <a:t>проверка</a:t>
            </a:r>
            <a:endParaRPr lang="de-DE" altLang="de-DE" sz="2800" dirty="0">
              <a:solidFill>
                <a:srgbClr val="3333CC"/>
              </a:solidFill>
            </a:endParaRPr>
          </a:p>
        </p:txBody>
      </p:sp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179388" y="5949950"/>
            <a:ext cx="5356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u="sng" dirty="0">
                <a:solidFill>
                  <a:srgbClr val="000000"/>
                </a:solidFill>
                <a:latin typeface="Arial Black" pitchFamily="34" charset="0"/>
              </a:rPr>
              <a:t>Reaktionszeit im Einzelfall = Minuten</a:t>
            </a:r>
            <a:endParaRPr lang="ru-RU" altLang="de-DE" sz="2000" u="sng" dirty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2000" u="sng" dirty="0">
                <a:solidFill>
                  <a:srgbClr val="3333CC"/>
                </a:solidFill>
                <a:latin typeface="Arial Black" pitchFamily="34" charset="0"/>
              </a:rPr>
              <a:t>Реакция в отдельных случаях- мин.</a:t>
            </a:r>
            <a:endParaRPr lang="de-DE" altLang="de-DE" sz="2000" u="sng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11269" name="Text Box 10"/>
          <p:cNvSpPr>
            <a:spLocks noGrp="1" noChangeArrowheads="1"/>
          </p:cNvSpPr>
          <p:nvPr>
            <p:ph type="title"/>
          </p:nvPr>
        </p:nvSpPr>
        <p:spPr>
          <a:xfrm>
            <a:off x="0" y="110757"/>
            <a:ext cx="9144000" cy="830997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 b="1" dirty="0" smtClean="0">
                <a:solidFill>
                  <a:srgbClr val="000000"/>
                </a:solidFill>
                <a:latin typeface="Arial" pitchFamily="34" charset="0"/>
              </a:rPr>
              <a:t>QUALITÄTSSICHERUNG, PDCA ZYKLUS</a:t>
            </a:r>
            <a:r>
              <a:rPr lang="ru-RU" altLang="de-DE" sz="2400" b="1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ru-RU" altLang="de-DE" sz="2400" b="1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altLang="de-DE" sz="2400" b="1" dirty="0" smtClean="0">
                <a:solidFill>
                  <a:schemeClr val="accent2"/>
                </a:solidFill>
                <a:latin typeface="Arial" pitchFamily="34" charset="0"/>
              </a:rPr>
              <a:t>Обеспечение качества- Цикл Деминга</a:t>
            </a:r>
            <a:endParaRPr lang="de-DE" altLang="de-DE" sz="2400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1270" name="Textfeld 4"/>
          <p:cNvSpPr txBox="1">
            <a:spLocks noChangeArrowheads="1"/>
          </p:cNvSpPr>
          <p:nvPr/>
        </p:nvSpPr>
        <p:spPr bwMode="auto">
          <a:xfrm>
            <a:off x="5921375" y="51800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23850" y="2565400"/>
            <a:ext cx="3313113" cy="11763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ANPASSUNG</a:t>
            </a:r>
            <a:endParaRPr lang="ru-RU" altLang="de-DE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dirty="0">
                <a:solidFill>
                  <a:srgbClr val="000000"/>
                </a:solidFill>
              </a:rPr>
              <a:t> </a:t>
            </a:r>
            <a:r>
              <a:rPr lang="ru-RU" altLang="de-DE" dirty="0">
                <a:solidFill>
                  <a:srgbClr val="3333CC"/>
                </a:solidFill>
              </a:rPr>
              <a:t>применение</a:t>
            </a:r>
            <a:endParaRPr lang="de-DE" altLang="de-DE" dirty="0">
              <a:solidFill>
                <a:srgbClr val="3333CC"/>
              </a:solidFill>
            </a:endParaRPr>
          </a:p>
        </p:txBody>
      </p:sp>
      <p:sp>
        <p:nvSpPr>
          <p:cNvPr id="11272" name="Pfeil nach rechts 17"/>
          <p:cNvSpPr>
            <a:spLocks noChangeArrowheads="1"/>
          </p:cNvSpPr>
          <p:nvPr/>
        </p:nvSpPr>
        <p:spPr bwMode="auto">
          <a:xfrm rot="2646189">
            <a:off x="5464175" y="1828800"/>
            <a:ext cx="1322388" cy="823913"/>
          </a:xfrm>
          <a:prstGeom prst="rightArrow">
            <a:avLst>
              <a:gd name="adj1" fmla="val 50000"/>
              <a:gd name="adj2" fmla="val 439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3" name="Pfeil nach rechts 19"/>
          <p:cNvSpPr>
            <a:spLocks noChangeArrowheads="1"/>
          </p:cNvSpPr>
          <p:nvPr/>
        </p:nvSpPr>
        <p:spPr bwMode="auto">
          <a:xfrm rot="7970473">
            <a:off x="5176044" y="3701256"/>
            <a:ext cx="1322388" cy="822325"/>
          </a:xfrm>
          <a:prstGeom prst="rightArrow">
            <a:avLst>
              <a:gd name="adj1" fmla="val 50000"/>
              <a:gd name="adj2" fmla="val 440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4" name="Pfeil nach rechts 20"/>
          <p:cNvSpPr>
            <a:spLocks noChangeArrowheads="1"/>
          </p:cNvSpPr>
          <p:nvPr/>
        </p:nvSpPr>
        <p:spPr bwMode="auto">
          <a:xfrm rot="-7745402">
            <a:off x="1766888" y="3717925"/>
            <a:ext cx="1322387" cy="823913"/>
          </a:xfrm>
          <a:prstGeom prst="rightArrow">
            <a:avLst>
              <a:gd name="adj1" fmla="val 50000"/>
              <a:gd name="adj2" fmla="val 439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275" name="Pfeil nach rechts 21"/>
          <p:cNvSpPr>
            <a:spLocks noChangeArrowheads="1"/>
          </p:cNvSpPr>
          <p:nvPr/>
        </p:nvSpPr>
        <p:spPr bwMode="auto">
          <a:xfrm rot="-3007218">
            <a:off x="1770063" y="1771650"/>
            <a:ext cx="1322387" cy="823913"/>
          </a:xfrm>
          <a:prstGeom prst="rightArrow">
            <a:avLst>
              <a:gd name="adj1" fmla="val 50000"/>
              <a:gd name="adj2" fmla="val 439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9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77801" y="1484313"/>
            <a:ext cx="8857680" cy="792162"/>
          </a:xfrm>
        </p:spPr>
        <p:txBody>
          <a:bodyPr/>
          <a:lstStyle/>
          <a:p>
            <a:pPr marL="457200" indent="-457200" algn="l">
              <a:buFontTx/>
              <a:buChar char="•"/>
            </a:pPr>
            <a:r>
              <a:rPr lang="de-DE" altLang="de-DE" sz="2400" b="1" dirty="0" smtClean="0">
                <a:latin typeface="Arial" pitchFamily="34" charset="0"/>
              </a:rPr>
              <a:t>(</a:t>
            </a:r>
            <a:r>
              <a:rPr lang="de-DE" altLang="de-DE" sz="3200" b="1" dirty="0" smtClean="0">
                <a:latin typeface="Arial" pitchFamily="34" charset="0"/>
              </a:rPr>
              <a:t>Konflikt)Gespräch</a:t>
            </a:r>
            <a:r>
              <a:rPr lang="ru-RU" altLang="de-DE" sz="3200" b="1" dirty="0" smtClean="0">
                <a:latin typeface="Arial" pitchFamily="34" charset="0"/>
              </a:rPr>
              <a:t>- (</a:t>
            </a:r>
            <a:r>
              <a:rPr lang="ru-RU" altLang="de-DE" sz="3200" b="1" dirty="0" smtClean="0">
                <a:solidFill>
                  <a:schemeClr val="accent2"/>
                </a:solidFill>
                <a:latin typeface="Arial" pitchFamily="34" charset="0"/>
              </a:rPr>
              <a:t>конфликт)- беседа</a:t>
            </a:r>
            <a:endParaRPr lang="de-DE" altLang="de-DE" sz="3200" b="1" dirty="0" smtClean="0">
              <a:solidFill>
                <a:schemeClr val="accent2"/>
              </a:solidFill>
            </a:endParaRPr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1" y="3933825"/>
            <a:ext cx="8426449" cy="12954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>
                <a:latin typeface="Arial" pitchFamily="34" charset="0"/>
              </a:rPr>
              <a:t>Gutachterkommission</a:t>
            </a:r>
            <a:r>
              <a:rPr lang="ru-RU" altLang="de-DE" b="1" dirty="0" smtClean="0">
                <a:solidFill>
                  <a:schemeClr val="accent2"/>
                </a:solidFill>
                <a:latin typeface="Arial" pitchFamily="34" charset="0"/>
              </a:rPr>
              <a:t>-экспертная комиссия</a:t>
            </a:r>
            <a:endParaRPr lang="de-DE" altLang="de-DE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3315" name="Rectangle 1046"/>
          <p:cNvSpPr>
            <a:spLocks noChangeArrowheads="1"/>
          </p:cNvSpPr>
          <p:nvPr/>
        </p:nvSpPr>
        <p:spPr bwMode="auto">
          <a:xfrm>
            <a:off x="-108520" y="3326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u="sng" dirty="0">
                <a:solidFill>
                  <a:srgbClr val="000000"/>
                </a:solidFill>
                <a:latin typeface="Arial" pitchFamily="34" charset="0"/>
              </a:rPr>
              <a:t>Wenn es trotz aller Qualitätsbemühungen zum Streit kommt..</a:t>
            </a:r>
            <a:endParaRPr lang="ru-RU" altLang="de-DE" b="1" u="sng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b="1" u="sng" dirty="0">
                <a:solidFill>
                  <a:srgbClr val="000000"/>
                </a:solidFill>
                <a:latin typeface="Arial" pitchFamily="34" charset="0"/>
              </a:rPr>
              <a:t> Что если, несмотря на старания, приводит к спору</a:t>
            </a:r>
            <a:r>
              <a:rPr lang="de-DE" altLang="de-DE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221" name="Textfeld 1"/>
          <p:cNvSpPr txBox="1">
            <a:spLocks noChangeArrowheads="1"/>
          </p:cNvSpPr>
          <p:nvPr/>
        </p:nvSpPr>
        <p:spPr bwMode="auto">
          <a:xfrm>
            <a:off x="177802" y="5040330"/>
            <a:ext cx="78542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Klage bei einem Gericht</a:t>
            </a:r>
            <a:r>
              <a:rPr lang="ru-RU" altLang="de-DE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иск в суде 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Textfeld 1"/>
          <p:cNvSpPr txBox="1">
            <a:spLocks noChangeArrowheads="1"/>
          </p:cNvSpPr>
          <p:nvPr/>
        </p:nvSpPr>
        <p:spPr bwMode="auto">
          <a:xfrm>
            <a:off x="177801" y="2492375"/>
            <a:ext cx="8713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Versicherungswesen/</a:t>
            </a:r>
            <a:r>
              <a:rPr lang="de-DE" altLang="de-DE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wirtschaft</a:t>
            </a:r>
            <a:endParaRPr lang="ru-RU" altLang="de-DE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Система страхования/экономика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2532" grpId="0" autoUpdateAnimBg="0"/>
      <p:bldP spid="9221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488238" cy="1222375"/>
          </a:xfrm>
        </p:spPr>
        <p:txBody>
          <a:bodyPr/>
          <a:lstStyle/>
          <a:p>
            <a:r>
              <a:rPr lang="ru-RU" altLang="de-DE" sz="3600" b="1" u="sng" smtClean="0">
                <a:solidFill>
                  <a:schemeClr val="accent2"/>
                </a:solidFill>
                <a:latin typeface="Arial" pitchFamily="34" charset="0"/>
              </a:rPr>
              <a:t>Значение разъяснения</a:t>
            </a:r>
            <a:r>
              <a:rPr lang="de-DE" altLang="de-DE" sz="3600" b="1" u="sng" smtClean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de-DE" altLang="de-DE" sz="3600" b="1" u="sng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de-DE" altLang="de-DE" sz="3200" b="1" u="sng" smtClean="0">
                <a:latin typeface="Arial" pitchFamily="34" charset="0"/>
              </a:rPr>
              <a:t>Stellenwert der Aufklärung </a:t>
            </a:r>
            <a:br>
              <a:rPr lang="de-DE" altLang="de-DE" sz="3200" b="1" u="sng" smtClean="0">
                <a:latin typeface="Arial" pitchFamily="34" charset="0"/>
              </a:rPr>
            </a:br>
            <a:endParaRPr lang="de-DE" altLang="de-DE" sz="3600" b="1" u="sng" smtClean="0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149725"/>
            <a:ext cx="8172451" cy="110807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71550" lvl="1" indent="-457200">
              <a:buFont typeface="Arial" pitchFamily="34" charset="0"/>
              <a:buChar char="•"/>
            </a:pPr>
            <a:r>
              <a:rPr lang="de-DE" altLang="de-DE" sz="3200" b="1" dirty="0" smtClean="0">
                <a:latin typeface="Arial" pitchFamily="34" charset="0"/>
              </a:rPr>
              <a:t>Dokumentation (der Aufklärung)</a:t>
            </a:r>
            <a:r>
              <a:rPr lang="ru-RU" altLang="de-DE" sz="3200" b="1" dirty="0" smtClean="0">
                <a:latin typeface="Arial" pitchFamily="34" charset="0"/>
              </a:rPr>
              <a:t> </a:t>
            </a:r>
            <a:r>
              <a:rPr lang="ru-RU" altLang="de-DE" sz="3200" b="1" dirty="0" smtClean="0">
                <a:solidFill>
                  <a:schemeClr val="accent2"/>
                </a:solidFill>
                <a:latin typeface="Arial" pitchFamily="34" charset="0"/>
              </a:rPr>
              <a:t>Документация (разъяснение)</a:t>
            </a:r>
            <a:endParaRPr lang="de-DE" altLang="de-DE" sz="3200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5157788"/>
            <a:ext cx="85328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3200" b="1" dirty="0">
                <a:solidFill>
                  <a:srgbClr val="000000"/>
                </a:solidFill>
                <a:latin typeface="Arial" pitchFamily="34" charset="0"/>
              </a:rPr>
              <a:t>Entscheidungsfähigkeit Patient?</a:t>
            </a:r>
            <a:r>
              <a:rPr lang="ru-RU" altLang="de-DE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Способность принять решение? 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68314" y="2997200"/>
            <a:ext cx="8928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altLang="de-DE" sz="3200" b="1" dirty="0">
                <a:solidFill>
                  <a:srgbClr val="000000"/>
                </a:solidFill>
                <a:latin typeface="Arial" pitchFamily="34" charset="0"/>
              </a:rPr>
              <a:t>Grundlage der Bewertung des Ablaufs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 Основа оценки проведения</a:t>
            </a:r>
            <a:endParaRPr lang="de-DE" altLang="de-DE" sz="32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23850" y="1255713"/>
            <a:ext cx="86058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de-DE" altLang="de-DE" sz="3200" b="1" dirty="0">
                <a:solidFill>
                  <a:srgbClr val="000000"/>
                </a:solidFill>
                <a:latin typeface="Arial" pitchFamily="34" charset="0"/>
              </a:rPr>
              <a:t>Einwilligung wirksam durch Aufklärung?</a:t>
            </a:r>
            <a:endParaRPr lang="ru-RU" altLang="de-DE" sz="32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de-DE" sz="3200" b="1" dirty="0">
                <a:solidFill>
                  <a:srgbClr val="3333CC"/>
                </a:solidFill>
                <a:latin typeface="Arial" pitchFamily="34" charset="0"/>
              </a:rPr>
              <a:t>Разрешение действительно только после разъяснение ?</a:t>
            </a:r>
            <a:endParaRPr lang="de-DE" altLang="de-DE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90" grpId="0"/>
      <p:bldP spid="20492" grpId="0"/>
      <p:bldP spid="7" grpId="0" autoUpdateAnimBg="0"/>
    </p:bldLst>
  </p:timing>
</p:sld>
</file>

<file path=ppt/theme/theme1.xml><?xml version="1.0" encoding="utf-8"?>
<a:theme xmlns:a="http://schemas.openxmlformats.org/drawingml/2006/main" name="aekno">
  <a:themeElements>
    <a:clrScheme name="aek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ek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ek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kn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kn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kn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k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k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k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680</Words>
  <Application>Microsoft Office PowerPoint</Application>
  <PresentationFormat>Экран (4:3)</PresentationFormat>
  <Paragraphs>186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aekno</vt:lpstr>
      <vt:lpstr>Презентация PowerPoint</vt:lpstr>
      <vt:lpstr>Ärztliche Berufsordnung  Врачебное право </vt:lpstr>
      <vt:lpstr> Berufsweg – Aus-Weiter-Fortbildung Процесс проф. подготовки </vt:lpstr>
      <vt:lpstr>Med. Bildung im Gesundheitssystem </vt:lpstr>
      <vt:lpstr>Rechtsrahmen der Weiterbildung in DE Правовые рамки неприрывного обучения</vt:lpstr>
      <vt:lpstr>Ursache – Wirkungsbeziehung im GW  Причина-  обозначение действия в</vt:lpstr>
      <vt:lpstr>QUALITÄTSSICHERUNG, PDCA ZYKLUS Обеспечение качества- Цикл Деминга</vt:lpstr>
      <vt:lpstr>(Konflikt)Gespräch- (конфликт)- беседа</vt:lpstr>
      <vt:lpstr>Значение разъяснения Stellenwert der Aufklärung  </vt:lpstr>
      <vt:lpstr>Критика ситуации Kritik der Situation </vt:lpstr>
      <vt:lpstr> Радикальное изменение системы медобеспечения  Umbruch der Versorgungssysteme </vt:lpstr>
      <vt:lpstr> Технология информации и медицина Informationstechnologie u. Medizin</vt:lpstr>
      <vt:lpstr> Медицина и нормы Medizin, Normung, Leitlinien</vt:lpstr>
      <vt:lpstr>(Zwischen)Bilanz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emachines</dc:creator>
  <cp:lastModifiedBy>Presentation</cp:lastModifiedBy>
  <cp:revision>16</cp:revision>
  <dcterms:created xsi:type="dcterms:W3CDTF">2016-09-22T09:12:51Z</dcterms:created>
  <dcterms:modified xsi:type="dcterms:W3CDTF">2016-09-27T06:50:30Z</dcterms:modified>
</cp:coreProperties>
</file>