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667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E02B-0357-42AF-B1DC-163CE007A31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4845E-A292-4A93-9FFA-CB767829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87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E02B-0357-42AF-B1DC-163CE007A31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4845E-A292-4A93-9FFA-CB767829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55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E02B-0357-42AF-B1DC-163CE007A31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4845E-A292-4A93-9FFA-CB767829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83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E02B-0357-42AF-B1DC-163CE007A31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4845E-A292-4A93-9FFA-CB767829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42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E02B-0357-42AF-B1DC-163CE007A31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4845E-A292-4A93-9FFA-CB767829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22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E02B-0357-42AF-B1DC-163CE007A31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4845E-A292-4A93-9FFA-CB767829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29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E02B-0357-42AF-B1DC-163CE007A31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4845E-A292-4A93-9FFA-CB767829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85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E02B-0357-42AF-B1DC-163CE007A31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4845E-A292-4A93-9FFA-CB767829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55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E02B-0357-42AF-B1DC-163CE007A31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4845E-A292-4A93-9FFA-CB767829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45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E02B-0357-42AF-B1DC-163CE007A31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4845E-A292-4A93-9FFA-CB767829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42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E02B-0357-42AF-B1DC-163CE007A31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4845E-A292-4A93-9FFA-CB767829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30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4E02B-0357-42AF-B1DC-163CE007A31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4845E-A292-4A93-9FFA-CB767829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72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dirty="0" smtClean="0"/>
              <a:t>ОРОО «Омская региональная ассоциация врачей»: юридическая помощь и независимая экспертиза.</a:t>
            </a:r>
          </a:p>
          <a:p>
            <a:r>
              <a:rPr lang="ru-RU" dirty="0" smtClean="0"/>
              <a:t>Докладчики: </a:t>
            </a:r>
            <a:r>
              <a:rPr lang="ru-RU" u="sng" dirty="0" err="1" smtClean="0"/>
              <a:t>Е.К.Медведчиков</a:t>
            </a:r>
            <a:r>
              <a:rPr lang="ru-RU" dirty="0" smtClean="0"/>
              <a:t>, </a:t>
            </a:r>
            <a:r>
              <a:rPr lang="ru-RU" dirty="0" err="1" smtClean="0"/>
              <a:t>Ю.А.Новиков</a:t>
            </a:r>
            <a:r>
              <a:rPr lang="ru-RU" dirty="0" smtClean="0"/>
              <a:t>, </a:t>
            </a:r>
            <a:r>
              <a:rPr lang="ru-RU" dirty="0" err="1" smtClean="0"/>
              <a:t>Л.В.Бессонова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230" y="-197427"/>
            <a:ext cx="2686054" cy="379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96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Варианты решения: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 smtClean="0"/>
              <a:t>Работа </a:t>
            </a:r>
            <a:r>
              <a:rPr lang="ru-RU" dirty="0"/>
              <a:t>со СМИ, </a:t>
            </a:r>
            <a:r>
              <a:rPr lang="ru-RU" dirty="0" err="1"/>
              <a:t>пациентскими</a:t>
            </a:r>
            <a:r>
              <a:rPr lang="ru-RU" dirty="0"/>
              <a:t> сообществами, адвокатскими палатами, общественными советами при Росздравнадзоре, </a:t>
            </a:r>
            <a:r>
              <a:rPr lang="ru-RU" dirty="0" err="1"/>
              <a:t>Роспотребнадзоре</a:t>
            </a:r>
            <a:r>
              <a:rPr lang="ru-RU" dirty="0"/>
              <a:t> и т.п.</a:t>
            </a:r>
          </a:p>
          <a:p>
            <a:pPr lvl="0" algn="just"/>
            <a:r>
              <a:rPr lang="ru-RU" dirty="0"/>
              <a:t>Активное функционирование сайта, работа через открытую приемную Ассоциации (самостоятельный офис) для врачей и пациентов с целью оказания им юридической помощи по вопросам в сфере здравоохранения и урегулирования конфликтных ситуаций пациент-врач.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17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Создание НМЭ в </a:t>
            </a:r>
            <a:r>
              <a:rPr lang="ru-RU" dirty="0" smtClean="0"/>
              <a:t>регионе </a:t>
            </a:r>
            <a:r>
              <a:rPr lang="ru-RU" dirty="0"/>
              <a:t>повышает доверие к профессиональному врачебному сообществу, показывает его открытость к </a:t>
            </a:r>
            <a:r>
              <a:rPr lang="ru-RU" dirty="0" smtClean="0"/>
              <a:t>диалогу.</a:t>
            </a:r>
          </a:p>
          <a:p>
            <a:pPr algn="just"/>
            <a:r>
              <a:rPr lang="ru-RU" dirty="0"/>
              <a:t>П</a:t>
            </a:r>
            <a:r>
              <a:rPr lang="ru-RU" dirty="0" smtClean="0"/>
              <a:t>редоставляет </a:t>
            </a:r>
            <a:r>
              <a:rPr lang="ru-RU" dirty="0"/>
              <a:t>реальную возможность для пациентов и их родственников с наименьшими материальными и </a:t>
            </a:r>
            <a:r>
              <a:rPr lang="ru-RU" dirty="0" err="1"/>
              <a:t>психо</a:t>
            </a:r>
            <a:r>
              <a:rPr lang="ru-RU" dirty="0"/>
              <a:t>-эмоциональными затратами урегулировать возникший спор о качестве оказанной медицинской помощи на основании объективной и независимой экспертной оценки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b="1" dirty="0" smtClean="0"/>
              <a:t> </a:t>
            </a:r>
            <a:r>
              <a:rPr lang="ru-RU" b="1" dirty="0"/>
              <a:t>Для медицинского </a:t>
            </a:r>
            <a:r>
              <a:rPr lang="ru-RU" b="1"/>
              <a:t>сообщества </a:t>
            </a:r>
            <a:r>
              <a:rPr lang="ru-RU" b="1" smtClean="0"/>
              <a:t>НМЭ  - еще </a:t>
            </a:r>
            <a:r>
              <a:rPr lang="ru-RU" b="1" dirty="0"/>
              <a:t>один шаг к формированию профессионального единства.</a:t>
            </a:r>
            <a:endParaRPr lang="ru-RU" b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34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25217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ru-RU" dirty="0" smtClean="0"/>
              <a:t>2011 – создание ОРОО ОРАВ</a:t>
            </a:r>
          </a:p>
          <a:p>
            <a:r>
              <a:rPr lang="ru-RU" dirty="0" smtClean="0"/>
              <a:t>2013 – членство в </a:t>
            </a:r>
            <a:r>
              <a:rPr lang="ru-RU" dirty="0" err="1" smtClean="0"/>
              <a:t>в</a:t>
            </a:r>
            <a:r>
              <a:rPr lang="ru-RU" dirty="0" smtClean="0"/>
              <a:t> НП «НМП»</a:t>
            </a:r>
          </a:p>
          <a:p>
            <a:r>
              <a:rPr lang="ru-RU" dirty="0" smtClean="0"/>
              <a:t>2013 – юридическая помощь </a:t>
            </a:r>
            <a:r>
              <a:rPr lang="ru-RU" dirty="0" err="1" smtClean="0"/>
              <a:t>чланам</a:t>
            </a:r>
            <a:r>
              <a:rPr lang="ru-RU" dirty="0" smtClean="0"/>
              <a:t> ОРОО ОРАВ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0825" y="-444151"/>
            <a:ext cx="1803829" cy="294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27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Юридическая помощь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правовая поддержка </a:t>
            </a:r>
            <a:r>
              <a:rPr lang="ru-RU" dirty="0"/>
              <a:t>докторов и медицинских организаций региона преимущественно в виде устных и письменных консультаций, </a:t>
            </a:r>
          </a:p>
          <a:p>
            <a:pPr algn="just"/>
            <a:r>
              <a:rPr lang="ru-RU" dirty="0"/>
              <a:t>п</a:t>
            </a:r>
            <a:r>
              <a:rPr lang="ru-RU" dirty="0" smtClean="0"/>
              <a:t>редставительство в </a:t>
            </a:r>
            <a:r>
              <a:rPr lang="ru-RU" dirty="0"/>
              <a:t>гражданских процессах при рассмотрении судами споров о компенсации морального вреда, причиненного жизни и здоровью, исков в защиту прав потребителя. </a:t>
            </a:r>
            <a:endParaRPr lang="ru-RU" dirty="0" smtClean="0"/>
          </a:p>
          <a:p>
            <a:pPr algn="just"/>
            <a:r>
              <a:rPr lang="ru-RU" dirty="0" smtClean="0"/>
              <a:t>приоритетная задача - организация </a:t>
            </a:r>
            <a:r>
              <a:rPr lang="ru-RU" dirty="0"/>
              <a:t>участия в таких судебных процессах независимых врачей-специалистов. </a:t>
            </a:r>
          </a:p>
        </p:txBody>
      </p:sp>
    </p:spTree>
    <p:extLst>
      <p:ext uri="{BB962C8B-B14F-4D97-AF65-F5344CB8AC3E}">
        <p14:creationId xmlns:p14="http://schemas.microsoft.com/office/powerpoint/2010/main" val="14335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Результаты нашей работы по </a:t>
            </a:r>
            <a:r>
              <a:rPr lang="ru-RU" sz="3200" dirty="0"/>
              <a:t>«громким» судебным процессам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2013-2014 гг</a:t>
            </a:r>
            <a:r>
              <a:rPr lang="ru-RU" dirty="0"/>
              <a:t>. по гражданскому делу </a:t>
            </a:r>
            <a:r>
              <a:rPr lang="ru-RU" dirty="0" smtClean="0"/>
              <a:t>в исковом требовании </a:t>
            </a:r>
            <a:r>
              <a:rPr lang="ru-RU" dirty="0"/>
              <a:t>в размере </a:t>
            </a:r>
            <a:r>
              <a:rPr lang="ru-RU" dirty="0">
                <a:solidFill>
                  <a:srgbClr val="FF0000"/>
                </a:solidFill>
              </a:rPr>
              <a:t>1 млн. руб. было отказано в полном </a:t>
            </a:r>
            <a:r>
              <a:rPr lang="ru-RU" dirty="0" smtClean="0">
                <a:solidFill>
                  <a:srgbClr val="FF0000"/>
                </a:solidFill>
              </a:rPr>
              <a:t>объеме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2014 гг</a:t>
            </a:r>
            <a:r>
              <a:rPr lang="ru-RU" dirty="0"/>
              <a:t>. по гражданскому </a:t>
            </a:r>
            <a:r>
              <a:rPr lang="ru-RU" dirty="0" smtClean="0"/>
              <a:t>делу</a:t>
            </a:r>
            <a:r>
              <a:rPr lang="ru-RU" dirty="0"/>
              <a:t> </a:t>
            </a:r>
            <a:r>
              <a:rPr lang="ru-RU" dirty="0" smtClean="0"/>
              <a:t>сумма </a:t>
            </a:r>
            <a:r>
              <a:rPr lang="ru-RU" dirty="0"/>
              <a:t>компенсации морального вреда, подлежащего взысканию с больницы </a:t>
            </a:r>
            <a:r>
              <a:rPr lang="ru-RU" dirty="0" smtClean="0"/>
              <a:t> </a:t>
            </a:r>
            <a:r>
              <a:rPr lang="ru-RU" dirty="0"/>
              <a:t>была уменьшена судом с </a:t>
            </a:r>
            <a:r>
              <a:rPr lang="ru-RU" dirty="0">
                <a:solidFill>
                  <a:srgbClr val="FF0000"/>
                </a:solidFill>
              </a:rPr>
              <a:t>1,6 млн. руб. в 10 </a:t>
            </a:r>
            <a:r>
              <a:rPr lang="ru-RU" dirty="0" smtClean="0">
                <a:solidFill>
                  <a:srgbClr val="FF0000"/>
                </a:solidFill>
              </a:rPr>
              <a:t>раз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37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Результаты нашей работы </a:t>
            </a:r>
            <a:r>
              <a:rPr lang="ru-RU" sz="3200" dirty="0"/>
              <a:t>по «громким» судебным </a:t>
            </a:r>
            <a:r>
              <a:rPr lang="ru-RU" sz="3200" dirty="0" smtClean="0"/>
              <a:t>процессам.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2014-2015 </a:t>
            </a:r>
            <a:r>
              <a:rPr lang="ru-RU" dirty="0" smtClean="0"/>
              <a:t>гг</a:t>
            </a:r>
            <a:r>
              <a:rPr lang="ru-RU" dirty="0"/>
              <a:t>. по гражданскому делу сумма компенсации морального вреда, подлежащего взысканию с представляемой Ассоциацией больницы была уменьшена с </a:t>
            </a:r>
            <a:r>
              <a:rPr lang="ru-RU" dirty="0">
                <a:solidFill>
                  <a:srgbClr val="FF0000"/>
                </a:solidFill>
              </a:rPr>
              <a:t>5 млн. руб. до 200 000 руб</a:t>
            </a:r>
            <a:r>
              <a:rPr lang="ru-RU" dirty="0" smtClean="0">
                <a:solidFill>
                  <a:srgbClr val="FF0000"/>
                </a:solidFill>
              </a:rPr>
              <a:t>.;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2015 г. по гражданскому делу </a:t>
            </a:r>
            <a:r>
              <a:rPr lang="ru-RU" dirty="0" smtClean="0"/>
              <a:t>решением </a:t>
            </a:r>
            <a:r>
              <a:rPr lang="ru-RU" dirty="0"/>
              <a:t>суда сумма компенсации морального вреда, подлежащего взысканию с поликлиники, была уменьшена с </a:t>
            </a:r>
            <a:r>
              <a:rPr lang="ru-RU" dirty="0">
                <a:solidFill>
                  <a:srgbClr val="FF0000"/>
                </a:solidFill>
              </a:rPr>
              <a:t>500 000 руб. до 170 000 руб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05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2016 </a:t>
            </a:r>
            <a:r>
              <a:rPr lang="ru-RU" sz="3200" dirty="0" smtClean="0"/>
              <a:t>г. - участие </a:t>
            </a:r>
            <a:r>
              <a:rPr lang="ru-RU" sz="3200" dirty="0"/>
              <a:t>в пилотном проекте </a:t>
            </a:r>
            <a:r>
              <a:rPr lang="ru-RU" sz="3200" dirty="0" smtClean="0"/>
              <a:t>Союза «Национальная медицинская палата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НП «Врачебная палата </a:t>
            </a:r>
            <a:r>
              <a:rPr lang="ru-RU" dirty="0"/>
              <a:t>Московской </a:t>
            </a:r>
            <a:r>
              <a:rPr lang="ru-RU" dirty="0" smtClean="0"/>
              <a:t>области» </a:t>
            </a:r>
            <a:r>
              <a:rPr lang="ru-RU" dirty="0"/>
              <a:t>в поддержку проекта </a:t>
            </a:r>
            <a:r>
              <a:rPr lang="ru-RU" dirty="0" smtClean="0"/>
              <a:t>направила образцы </a:t>
            </a:r>
            <a:r>
              <a:rPr lang="ru-RU" dirty="0"/>
              <a:t>документов для обсуждения перспектив его развития в Омской области. </a:t>
            </a:r>
            <a:endParaRPr lang="ru-RU" dirty="0" smtClean="0"/>
          </a:p>
          <a:p>
            <a:pPr algn="just"/>
            <a:r>
              <a:rPr lang="ru-RU" dirty="0" smtClean="0"/>
              <a:t>Проект </a:t>
            </a:r>
            <a:r>
              <a:rPr lang="ru-RU" dirty="0"/>
              <a:t>был представлен на заседании Правления Ассоциации, одобрен и принят в работу. </a:t>
            </a:r>
            <a:endParaRPr lang="ru-RU" dirty="0" smtClean="0"/>
          </a:p>
          <a:p>
            <a:pPr algn="just"/>
            <a:r>
              <a:rPr lang="ru-RU" dirty="0" smtClean="0"/>
              <a:t>Определены приоритетные специальности для формирования состава экспертов: акушерство </a:t>
            </a:r>
            <a:r>
              <a:rPr lang="ru-RU" dirty="0"/>
              <a:t>и гинекология, </a:t>
            </a:r>
            <a:r>
              <a:rPr lang="ru-RU" dirty="0" smtClean="0"/>
              <a:t>стоматология, рентгенология</a:t>
            </a:r>
            <a:r>
              <a:rPr lang="ru-RU" dirty="0"/>
              <a:t>, кардиология, терапия и семейная медицина</a:t>
            </a:r>
            <a:r>
              <a:rPr lang="ru-RU"/>
              <a:t>, </a:t>
            </a:r>
            <a:r>
              <a:rPr lang="ru-RU" smtClean="0"/>
              <a:t>онкология, </a:t>
            </a:r>
            <a:r>
              <a:rPr lang="ru-RU" dirty="0"/>
              <a:t>офтальмология, косметология.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92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2016 г. - участие в пилотном проекте Союза «Национальная медицинская </a:t>
            </a:r>
            <a:r>
              <a:rPr lang="ru-RU" sz="3200" dirty="0" smtClean="0"/>
              <a:t>палата»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в 2016 </a:t>
            </a:r>
            <a:r>
              <a:rPr lang="ru-RU" dirty="0" err="1"/>
              <a:t>г.г</a:t>
            </a:r>
            <a:r>
              <a:rPr lang="ru-RU" dirty="0"/>
              <a:t>. </a:t>
            </a:r>
            <a:r>
              <a:rPr lang="ru-RU" dirty="0" smtClean="0"/>
              <a:t>при привлечении независимых экспертов по </a:t>
            </a:r>
            <a:r>
              <a:rPr lang="ru-RU" dirty="0"/>
              <a:t>гражданскому делу о компенсации морального вреда в связи с дефектами (пороками) оказания терапевтической и кардиологической медицинской помощи </a:t>
            </a:r>
            <a:r>
              <a:rPr lang="ru-RU" dirty="0" smtClean="0"/>
              <a:t>сумма </a:t>
            </a:r>
            <a:r>
              <a:rPr lang="ru-RU" dirty="0"/>
              <a:t>компенсации морального вреда, подлежащего взысканию с представляемой Ассоциацией больницы, уменьшена с </a:t>
            </a:r>
            <a:r>
              <a:rPr lang="ru-RU" dirty="0">
                <a:solidFill>
                  <a:srgbClr val="FF0000"/>
                </a:solidFill>
              </a:rPr>
              <a:t>1,2 млн. руб. до 40 000 </a:t>
            </a:r>
            <a:r>
              <a:rPr lang="ru-RU" dirty="0" err="1" smtClean="0">
                <a:solidFill>
                  <a:srgbClr val="FF0000"/>
                </a:solidFill>
              </a:rPr>
              <a:t>руб</a:t>
            </a:r>
            <a:r>
              <a:rPr lang="ru-RU" dirty="0">
                <a:solidFill>
                  <a:srgbClr val="FF0000"/>
                </a:solidFill>
              </a:rPr>
              <a:t>;</a:t>
            </a:r>
            <a:endParaRPr lang="ru-RU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 smtClean="0"/>
              <a:t>досудебное урегулирование конфликта врач-пациент - в </a:t>
            </a:r>
            <a:r>
              <a:rPr lang="ru-RU" dirty="0"/>
              <a:t>июне 2016 г.  позволил  снизить сумму компенсации морального вреда в рамках мирового соглашения с </a:t>
            </a:r>
            <a:r>
              <a:rPr lang="ru-RU" dirty="0">
                <a:solidFill>
                  <a:srgbClr val="FF0000"/>
                </a:solidFill>
              </a:rPr>
              <a:t>6 млн. до 150 000 руб., </a:t>
            </a:r>
            <a:r>
              <a:rPr lang="ru-RU" dirty="0"/>
              <a:t>а также обратить внимание руководства больницы на имеющиеся проблемы качества оказываемой медицинской помощи с целью ее дальнейшего </a:t>
            </a:r>
            <a:r>
              <a:rPr lang="ru-RU" dirty="0" smtClean="0"/>
              <a:t>улучшения;</a:t>
            </a:r>
          </a:p>
          <a:p>
            <a:pPr algn="just"/>
            <a:r>
              <a:rPr lang="ru-RU" dirty="0" smtClean="0"/>
              <a:t>в июле </a:t>
            </a:r>
            <a:r>
              <a:rPr lang="ru-RU" dirty="0"/>
              <a:t>и августе 2016 г. Ассоциацией организован и проведен ряд встреч пациент-врач, на которых также были достигнуты положительные результаты.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684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/>
              <a:t>У</a:t>
            </a:r>
            <a:r>
              <a:rPr lang="ru-RU" sz="3600" dirty="0" smtClean="0"/>
              <a:t>головное дело в отношении врачей </a:t>
            </a:r>
            <a:r>
              <a:rPr lang="ru-RU" sz="3600" dirty="0"/>
              <a:t>акушеров - гинекологов  в </a:t>
            </a:r>
            <a:r>
              <a:rPr lang="ru-RU" sz="3600" dirty="0" smtClean="0"/>
              <a:t>связи со смертью рожениц (ст.238 </a:t>
            </a:r>
            <a:r>
              <a:rPr lang="ru-RU" sz="3600" dirty="0"/>
              <a:t>УК РФ).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консультирование </a:t>
            </a:r>
            <a:r>
              <a:rPr lang="ru-RU" dirty="0" smtClean="0"/>
              <a:t>адвокатов;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СМС </a:t>
            </a:r>
            <a:r>
              <a:rPr lang="ru-RU" dirty="0">
                <a:solidFill>
                  <a:srgbClr val="FF0000"/>
                </a:solidFill>
              </a:rPr>
              <a:t>«Национальная </a:t>
            </a:r>
            <a:r>
              <a:rPr lang="ru-RU" dirty="0" smtClean="0">
                <a:solidFill>
                  <a:srgbClr val="FF0000"/>
                </a:solidFill>
              </a:rPr>
              <a:t>медицинская </a:t>
            </a:r>
            <a:r>
              <a:rPr lang="ru-RU" dirty="0">
                <a:solidFill>
                  <a:srgbClr val="FF0000"/>
                </a:solidFill>
              </a:rPr>
              <a:t>п</a:t>
            </a:r>
            <a:r>
              <a:rPr lang="ru-RU" dirty="0" smtClean="0">
                <a:solidFill>
                  <a:srgbClr val="FF0000"/>
                </a:solidFill>
              </a:rPr>
              <a:t>алата</a:t>
            </a:r>
            <a:r>
              <a:rPr lang="ru-RU" dirty="0">
                <a:solidFill>
                  <a:srgbClr val="FF0000"/>
                </a:solidFill>
              </a:rPr>
              <a:t>» </a:t>
            </a:r>
            <a:r>
              <a:rPr lang="ru-RU" dirty="0" smtClean="0">
                <a:solidFill>
                  <a:srgbClr val="FF0000"/>
                </a:solidFill>
              </a:rPr>
              <a:t>и НП «Врачебная палата </a:t>
            </a:r>
            <a:r>
              <a:rPr lang="ru-RU" dirty="0">
                <a:solidFill>
                  <a:srgbClr val="FF0000"/>
                </a:solidFill>
              </a:rPr>
              <a:t>Московской </a:t>
            </a:r>
            <a:r>
              <a:rPr lang="ru-RU" dirty="0" smtClean="0">
                <a:solidFill>
                  <a:srgbClr val="FF0000"/>
                </a:solidFill>
              </a:rPr>
              <a:t>области»  провели независимую медицинскую экспертизу;</a:t>
            </a:r>
          </a:p>
          <a:p>
            <a:pPr algn="just"/>
            <a:r>
              <a:rPr lang="ru-RU" dirty="0"/>
              <a:t>в</a:t>
            </a:r>
            <a:r>
              <a:rPr lang="ru-RU" dirty="0" smtClean="0"/>
              <a:t>ыводы</a:t>
            </a:r>
            <a:r>
              <a:rPr lang="ru-RU" dirty="0"/>
              <a:t>, </a:t>
            </a:r>
            <a:r>
              <a:rPr lang="ru-RU" dirty="0" smtClean="0"/>
              <a:t>сделанные </a:t>
            </a:r>
            <a:r>
              <a:rPr lang="ru-RU" dirty="0"/>
              <a:t>экспертами, дают адвокатам </a:t>
            </a:r>
            <a:r>
              <a:rPr lang="ru-RU" dirty="0" smtClean="0"/>
              <a:t>дополнительный шанс на положительный исход дела.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71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П</a:t>
            </a:r>
            <a:r>
              <a:rPr lang="ru-RU" sz="3200" dirty="0" smtClean="0"/>
              <a:t>роблемные моменты: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как заслужить доверие </a:t>
            </a:r>
            <a:r>
              <a:rPr lang="ru-RU" dirty="0" err="1"/>
              <a:t>пациентских</a:t>
            </a:r>
            <a:r>
              <a:rPr lang="ru-RU" dirty="0"/>
              <a:t> организаций к заключениям независимой медицинской </a:t>
            </a:r>
            <a:r>
              <a:rPr lang="ru-RU" dirty="0" smtClean="0"/>
              <a:t>экспертизы</a:t>
            </a:r>
            <a:r>
              <a:rPr lang="ru-RU" dirty="0"/>
              <a:t>;</a:t>
            </a:r>
            <a:endParaRPr lang="ru-RU" dirty="0" smtClean="0"/>
          </a:p>
          <a:p>
            <a:pPr algn="just"/>
            <a:r>
              <a:rPr lang="ru-RU" dirty="0" smtClean="0"/>
              <a:t>как </a:t>
            </a:r>
            <a:r>
              <a:rPr lang="ru-RU" dirty="0"/>
              <a:t>убедить руководителя медицинской организации участвовать в досудебном урегулировании спора при отсутствии со стороны пациента гарантий отказа от дальнейших обращений в суд, следствие и </a:t>
            </a:r>
            <a:r>
              <a:rPr lang="ru-RU" dirty="0" smtClean="0"/>
              <a:t>прокуратуру.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67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657</Words>
  <Application>Microsoft Office PowerPoint</Application>
  <PresentationFormat>Произвольный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Юридическая помощь</vt:lpstr>
      <vt:lpstr>Результаты нашей работы по «громким» судебным процессам</vt:lpstr>
      <vt:lpstr>Результаты нашей работы по «громким» судебным процессам.</vt:lpstr>
      <vt:lpstr>2016 г. - участие в пилотном проекте Союза «Национальная медицинская палата </vt:lpstr>
      <vt:lpstr>2016 г. - участие в пилотном проекте Союза «Национальная медицинская палата»</vt:lpstr>
      <vt:lpstr>Уголовное дело в отношении врачей акушеров - гинекологов  в связи со смертью рожениц (ст.238 УК РФ). </vt:lpstr>
      <vt:lpstr>Проблемные моменты:</vt:lpstr>
      <vt:lpstr>Варианты решения:</vt:lpstr>
      <vt:lpstr>Выводы: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Asus1</dc:creator>
  <cp:lastModifiedBy>Presentation</cp:lastModifiedBy>
  <cp:revision>23</cp:revision>
  <dcterms:created xsi:type="dcterms:W3CDTF">2016-09-26T21:21:20Z</dcterms:created>
  <dcterms:modified xsi:type="dcterms:W3CDTF">2016-09-27T09:04:17Z</dcterms:modified>
</cp:coreProperties>
</file>